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1" r:id="rId5"/>
    <p:sldId id="262" r:id="rId6"/>
    <p:sldId id="263" r:id="rId7"/>
    <p:sldId id="259" r:id="rId8"/>
    <p:sldId id="260"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FB9A93-F95F-77DE-71BC-C24960D1BEFD}" v="33" dt="2021-09-14T10:53:12.792"/>
    <p1510:client id="{86A2FDEE-1621-52EE-06E8-A7B9A6508C52}" v="1485" dt="2021-09-14T10:51:07.239"/>
    <p1510:client id="{A015E511-A1D5-435D-E179-C42760717CFC}" v="11" dt="2021-09-14T07:10:51.696"/>
    <p1510:client id="{D25CE699-CD8D-4B82-AA5E-E604B02861CB}" v="543" dt="2021-09-14T07:09:46.427"/>
    <p1510:client id="{F530AABE-EBD2-C7B5-A64A-C78FF7346B3A}" v="27" dt="2021-09-14T08:09:57.557"/>
    <p1510:client id="{F58A81D5-A05C-63EA-5965-6014B3D58749}" v="258" dt="2021-09-14T11:12:58.0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cs typeface="Calibri Light"/>
              </a:rPr>
              <a:t>PWD: PRESENT WORKING DIRECTORY</a:t>
            </a:r>
            <a:endParaRPr lang="en-US"/>
          </a:p>
        </p:txBody>
      </p:sp>
      <p:sp>
        <p:nvSpPr>
          <p:cNvPr id="3" name="Subtitle 2"/>
          <p:cNvSpPr>
            <a:spLocks noGrp="1"/>
          </p:cNvSpPr>
          <p:nvPr>
            <p:ph idx="1"/>
          </p:nvPr>
        </p:nvSpPr>
        <p:spPr/>
        <p:txBody>
          <a:bodyPr vert="horz" lIns="91440" tIns="45720" rIns="91440" bIns="45720" rtlCol="0" anchor="t">
            <a:normAutofit/>
          </a:bodyPr>
          <a:lstStyle/>
          <a:p>
            <a:r>
              <a:rPr lang="en-US" sz="2400">
                <a:latin typeface="Times New Roman"/>
                <a:cs typeface="Times New Roman"/>
              </a:rPr>
              <a:t>writes the full path name of the current working directory to the standard outpu</a:t>
            </a:r>
            <a:r>
              <a:rPr lang="en-US" sz="2400">
                <a:latin typeface="Arial"/>
                <a:cs typeface="Arial"/>
              </a:rPr>
              <a:t>t.</a:t>
            </a:r>
            <a:endParaRPr lang="en-US" sz="2400">
              <a:cs typeface="Calibri" panose="020F0502020204030204"/>
            </a:endParaRPr>
          </a:p>
          <a:p>
            <a:pPr marL="0" indent="0">
              <a:buNone/>
            </a:pPr>
            <a:endParaRPr lang="en-US">
              <a:cs typeface="Calibri"/>
            </a:endParaRPr>
          </a:p>
        </p:txBody>
      </p:sp>
      <p:pic>
        <p:nvPicPr>
          <p:cNvPr id="4" name="Picture 4" descr="A screenshot of a computer&#10;&#10;Description automatically generated">
            <a:extLst>
              <a:ext uri="{FF2B5EF4-FFF2-40B4-BE49-F238E27FC236}">
                <a16:creationId xmlns:a16="http://schemas.microsoft.com/office/drawing/2014/main" id="{F1AF830B-4AA5-41C4-96DD-16C7126D2E26}"/>
              </a:ext>
            </a:extLst>
          </p:cNvPr>
          <p:cNvPicPr>
            <a:picLocks noChangeAspect="1"/>
          </p:cNvPicPr>
          <p:nvPr/>
        </p:nvPicPr>
        <p:blipFill>
          <a:blip r:embed="rId2"/>
          <a:stretch>
            <a:fillRect/>
          </a:stretch>
        </p:blipFill>
        <p:spPr>
          <a:xfrm>
            <a:off x="1570567" y="2264569"/>
            <a:ext cx="8754532" cy="3915039"/>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1A66-A7E9-4DC0-8EDE-7614C8393307}"/>
              </a:ext>
            </a:extLst>
          </p:cNvPr>
          <p:cNvSpPr>
            <a:spLocks noGrp="1"/>
          </p:cNvSpPr>
          <p:nvPr>
            <p:ph type="title"/>
          </p:nvPr>
        </p:nvSpPr>
        <p:spPr/>
        <p:txBody>
          <a:bodyPr/>
          <a:lstStyle/>
          <a:p>
            <a:r>
              <a:rPr lang="en-US">
                <a:cs typeface="Calibri Light"/>
              </a:rPr>
              <a:t>cat</a:t>
            </a:r>
            <a:endParaRPr lang="en-US"/>
          </a:p>
        </p:txBody>
      </p:sp>
      <p:sp>
        <p:nvSpPr>
          <p:cNvPr id="3" name="Content Placeholder 2">
            <a:extLst>
              <a:ext uri="{FF2B5EF4-FFF2-40B4-BE49-F238E27FC236}">
                <a16:creationId xmlns:a16="http://schemas.microsoft.com/office/drawing/2014/main" id="{C87C5F0A-B1B6-47ED-8B63-053E132C34EF}"/>
              </a:ext>
            </a:extLst>
          </p:cNvPr>
          <p:cNvSpPr>
            <a:spLocks noGrp="1"/>
          </p:cNvSpPr>
          <p:nvPr>
            <p:ph idx="1"/>
          </p:nvPr>
        </p:nvSpPr>
        <p:spPr/>
        <p:txBody>
          <a:bodyPr vert="horz" lIns="91440" tIns="45720" rIns="91440" bIns="45720" rtlCol="0" anchor="t">
            <a:normAutofit/>
          </a:bodyPr>
          <a:lstStyle/>
          <a:p>
            <a:r>
              <a:rPr lang="en-US">
                <a:ea typeface="+mn-lt"/>
                <a:cs typeface="+mn-lt"/>
              </a:rPr>
              <a:t>It reads data from the file and gives their content as output. It helps us to create, view, concatenate files.</a:t>
            </a:r>
          </a:p>
          <a:p>
            <a:pPr marL="0" indent="0">
              <a:buNone/>
            </a:pPr>
            <a:endParaRPr lang="en-US">
              <a:cs typeface="Calibri"/>
            </a:endParaRPr>
          </a:p>
        </p:txBody>
      </p:sp>
      <p:pic>
        <p:nvPicPr>
          <p:cNvPr id="4" name="Picture 4" descr="Text&#10;&#10;Description automatically generated">
            <a:extLst>
              <a:ext uri="{FF2B5EF4-FFF2-40B4-BE49-F238E27FC236}">
                <a16:creationId xmlns:a16="http://schemas.microsoft.com/office/drawing/2014/main" id="{DC9E773D-7116-4657-9410-9043539B507D}"/>
              </a:ext>
            </a:extLst>
          </p:cNvPr>
          <p:cNvPicPr>
            <a:picLocks noChangeAspect="1"/>
          </p:cNvPicPr>
          <p:nvPr/>
        </p:nvPicPr>
        <p:blipFill>
          <a:blip r:embed="rId2"/>
          <a:stretch>
            <a:fillRect/>
          </a:stretch>
        </p:blipFill>
        <p:spPr>
          <a:xfrm>
            <a:off x="747713" y="3111032"/>
            <a:ext cx="10470355" cy="3064811"/>
          </a:xfrm>
          <a:prstGeom prst="rect">
            <a:avLst/>
          </a:prstGeom>
        </p:spPr>
      </p:pic>
    </p:spTree>
    <p:extLst>
      <p:ext uri="{BB962C8B-B14F-4D97-AF65-F5344CB8AC3E}">
        <p14:creationId xmlns:p14="http://schemas.microsoft.com/office/powerpoint/2010/main" val="1838906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078943-D7A9-4C7D-B29B-6B931B3A7F1A}"/>
              </a:ext>
            </a:extLst>
          </p:cNvPr>
          <p:cNvSpPr>
            <a:spLocks noGrp="1"/>
          </p:cNvSpPr>
          <p:nvPr>
            <p:ph type="title"/>
          </p:nvPr>
        </p:nvSpPr>
        <p:spPr>
          <a:xfrm>
            <a:off x="643467" y="321734"/>
            <a:ext cx="10905066" cy="1135737"/>
          </a:xfrm>
        </p:spPr>
        <p:txBody>
          <a:bodyPr>
            <a:normAutofit/>
          </a:bodyPr>
          <a:lstStyle/>
          <a:p>
            <a:r>
              <a:rPr lang="en-US" sz="3600">
                <a:cs typeface="Calibri Light"/>
              </a:rPr>
              <a:t>Man </a:t>
            </a:r>
            <a:endParaRPr lang="en-US" sz="3600"/>
          </a:p>
        </p:txBody>
      </p:sp>
      <p:sp>
        <p:nvSpPr>
          <p:cNvPr id="3" name="Content Placeholder 2">
            <a:extLst>
              <a:ext uri="{FF2B5EF4-FFF2-40B4-BE49-F238E27FC236}">
                <a16:creationId xmlns:a16="http://schemas.microsoft.com/office/drawing/2014/main" id="{A265A169-8178-4BBD-9D67-BE13E0390913}"/>
              </a:ext>
            </a:extLst>
          </p:cNvPr>
          <p:cNvSpPr>
            <a:spLocks noGrp="1"/>
          </p:cNvSpPr>
          <p:nvPr>
            <p:ph idx="1"/>
          </p:nvPr>
        </p:nvSpPr>
        <p:spPr>
          <a:xfrm>
            <a:off x="643469" y="1782981"/>
            <a:ext cx="4008384" cy="4393982"/>
          </a:xfrm>
        </p:spPr>
        <p:txBody>
          <a:bodyPr vert="horz" lIns="91440" tIns="45720" rIns="91440" bIns="45720" rtlCol="0">
            <a:normAutofit/>
          </a:bodyPr>
          <a:lstStyle/>
          <a:p>
            <a:r>
              <a:rPr lang="en-US" sz="2000">
                <a:ea typeface="+mn-lt"/>
                <a:cs typeface="+mn-lt"/>
              </a:rPr>
              <a:t>man command in Linux is used to display the user manual of any command that we can run on the terminal. It provides a detailed view of the command which includes NAME, SYNOPSIS, DESCRIPTION, OPTIONS, EXIT STATUS, RETURN VALUES, ERRORS, FILES, VERSIONS, EXAMPLES, AUTHORS .</a:t>
            </a:r>
          </a:p>
          <a:p>
            <a:pPr marL="0" indent="0">
              <a:buNone/>
            </a:pPr>
            <a:endParaRPr lang="en-US" sz="2000">
              <a:cs typeface="Calibri"/>
            </a:endParaRP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 text&#10;&#10;Description automatically generated">
            <a:extLst>
              <a:ext uri="{FF2B5EF4-FFF2-40B4-BE49-F238E27FC236}">
                <a16:creationId xmlns:a16="http://schemas.microsoft.com/office/drawing/2014/main" id="{70D5FE82-6CF3-4448-B1FB-B0008A601777}"/>
              </a:ext>
            </a:extLst>
          </p:cNvPr>
          <p:cNvPicPr>
            <a:picLocks noChangeAspect="1"/>
          </p:cNvPicPr>
          <p:nvPr/>
        </p:nvPicPr>
        <p:blipFill>
          <a:blip r:embed="rId2"/>
          <a:stretch>
            <a:fillRect/>
          </a:stretch>
        </p:blipFill>
        <p:spPr>
          <a:xfrm>
            <a:off x="5295320" y="2205211"/>
            <a:ext cx="6253212" cy="3517431"/>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4600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52581-28D5-47F7-B59D-587475BF56F7}"/>
              </a:ext>
            </a:extLst>
          </p:cNvPr>
          <p:cNvSpPr>
            <a:spLocks noGrp="1"/>
          </p:cNvSpPr>
          <p:nvPr>
            <p:ph type="title"/>
          </p:nvPr>
        </p:nvSpPr>
        <p:spPr/>
        <p:txBody>
          <a:bodyPr/>
          <a:lstStyle/>
          <a:p>
            <a:r>
              <a:rPr lang="en-US" err="1">
                <a:cs typeface="Calibri Light"/>
              </a:rPr>
              <a:t>mkdir</a:t>
            </a:r>
            <a:endParaRPr lang="en-US" err="1"/>
          </a:p>
        </p:txBody>
      </p:sp>
      <p:sp>
        <p:nvSpPr>
          <p:cNvPr id="3" name="Content Placeholder 2">
            <a:extLst>
              <a:ext uri="{FF2B5EF4-FFF2-40B4-BE49-F238E27FC236}">
                <a16:creationId xmlns:a16="http://schemas.microsoft.com/office/drawing/2014/main" id="{E466B548-E498-4272-BC4D-EEC6674BA7AC}"/>
              </a:ext>
            </a:extLst>
          </p:cNvPr>
          <p:cNvSpPr>
            <a:spLocks noGrp="1"/>
          </p:cNvSpPr>
          <p:nvPr>
            <p:ph idx="1"/>
          </p:nvPr>
        </p:nvSpPr>
        <p:spPr/>
        <p:txBody>
          <a:bodyPr vert="horz" lIns="91440" tIns="45720" rIns="91440" bIns="45720" rtlCol="0" anchor="t">
            <a:normAutofit/>
          </a:bodyPr>
          <a:lstStyle/>
          <a:p>
            <a:r>
              <a:rPr lang="en-US">
                <a:ea typeface="+mn-lt"/>
                <a:cs typeface="+mn-lt"/>
              </a:rPr>
              <a:t>This command is used to create new directory from present working directory</a:t>
            </a:r>
          </a:p>
          <a:p>
            <a:pPr marL="0" indent="0">
              <a:buNone/>
            </a:pPr>
            <a:endParaRPr lang="en-US">
              <a:cs typeface="Calibri"/>
            </a:endParaRPr>
          </a:p>
          <a:p>
            <a:pPr marL="0" indent="0">
              <a:buNone/>
            </a:pPr>
            <a:endParaRPr lang="en-US">
              <a:cs typeface="Calibri"/>
            </a:endParaRPr>
          </a:p>
        </p:txBody>
      </p:sp>
      <p:pic>
        <p:nvPicPr>
          <p:cNvPr id="4" name="Picture 4" descr="Text&#10;&#10;Description automatically generated">
            <a:extLst>
              <a:ext uri="{FF2B5EF4-FFF2-40B4-BE49-F238E27FC236}">
                <a16:creationId xmlns:a16="http://schemas.microsoft.com/office/drawing/2014/main" id="{957DE3D2-A000-4054-B658-6FEE5E253025}"/>
              </a:ext>
            </a:extLst>
          </p:cNvPr>
          <p:cNvPicPr>
            <a:picLocks noChangeAspect="1"/>
          </p:cNvPicPr>
          <p:nvPr/>
        </p:nvPicPr>
        <p:blipFill>
          <a:blip r:embed="rId2"/>
          <a:stretch>
            <a:fillRect/>
          </a:stretch>
        </p:blipFill>
        <p:spPr>
          <a:xfrm>
            <a:off x="1349829" y="2800673"/>
            <a:ext cx="9673771" cy="3385416"/>
          </a:xfrm>
          <a:prstGeom prst="rect">
            <a:avLst/>
          </a:prstGeom>
        </p:spPr>
      </p:pic>
    </p:spTree>
    <p:extLst>
      <p:ext uri="{BB962C8B-B14F-4D97-AF65-F5344CB8AC3E}">
        <p14:creationId xmlns:p14="http://schemas.microsoft.com/office/powerpoint/2010/main" val="3672460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68EA-9B0A-4E2D-A8AA-FA2322E9C149}"/>
              </a:ext>
            </a:extLst>
          </p:cNvPr>
          <p:cNvSpPr>
            <a:spLocks noGrp="1"/>
          </p:cNvSpPr>
          <p:nvPr>
            <p:ph type="title"/>
          </p:nvPr>
        </p:nvSpPr>
        <p:spPr>
          <a:xfrm>
            <a:off x="838200" y="365125"/>
            <a:ext cx="10515600" cy="926421"/>
          </a:xfrm>
        </p:spPr>
        <p:txBody>
          <a:bodyPr/>
          <a:lstStyle/>
          <a:p>
            <a:r>
              <a:rPr lang="en-US" err="1">
                <a:cs typeface="Calibri Light"/>
              </a:rPr>
              <a:t>rmdir</a:t>
            </a:r>
            <a:endParaRPr lang="en-US" err="1"/>
          </a:p>
        </p:txBody>
      </p:sp>
      <p:sp>
        <p:nvSpPr>
          <p:cNvPr id="3" name="Content Placeholder 2">
            <a:extLst>
              <a:ext uri="{FF2B5EF4-FFF2-40B4-BE49-F238E27FC236}">
                <a16:creationId xmlns:a16="http://schemas.microsoft.com/office/drawing/2014/main" id="{F417ACBF-82C6-429A-985D-88D31EEF1B57}"/>
              </a:ext>
            </a:extLst>
          </p:cNvPr>
          <p:cNvSpPr>
            <a:spLocks noGrp="1"/>
          </p:cNvSpPr>
          <p:nvPr>
            <p:ph idx="1"/>
          </p:nvPr>
        </p:nvSpPr>
        <p:spPr>
          <a:xfrm>
            <a:off x="838200" y="1208768"/>
            <a:ext cx="10515600" cy="4968195"/>
          </a:xfrm>
        </p:spPr>
        <p:txBody>
          <a:bodyPr vert="horz" lIns="91440" tIns="45720" rIns="91440" bIns="45720" rtlCol="0" anchor="t">
            <a:normAutofit/>
          </a:bodyPr>
          <a:lstStyle/>
          <a:p>
            <a:r>
              <a:rPr lang="en-US" sz="2000">
                <a:ea typeface="+mn-lt"/>
                <a:cs typeface="+mn-lt"/>
              </a:rPr>
              <a:t>The </a:t>
            </a:r>
            <a:r>
              <a:rPr lang="en-US" sz="2000" err="1">
                <a:ea typeface="+mn-lt"/>
                <a:cs typeface="+mn-lt"/>
              </a:rPr>
              <a:t>rmdir</a:t>
            </a:r>
            <a:r>
              <a:rPr lang="en-US" sz="2000">
                <a:ea typeface="+mn-lt"/>
                <a:cs typeface="+mn-lt"/>
              </a:rPr>
              <a:t> command removes the directory, specified by the Directory parameter, from the system. The directory must be empty before you can remove it, and you must have write permission in its parent directory.</a:t>
            </a:r>
          </a:p>
          <a:p>
            <a:pPr marL="0" indent="0">
              <a:buNone/>
            </a:pPr>
            <a:endParaRPr lang="en-US" sz="2000">
              <a:cs typeface="Calibri"/>
            </a:endParaRPr>
          </a:p>
          <a:p>
            <a:pPr marL="0" indent="0">
              <a:buNone/>
            </a:pPr>
            <a:endParaRPr lang="en-US" sz="2000">
              <a:cs typeface="Calibri"/>
            </a:endParaRPr>
          </a:p>
        </p:txBody>
      </p:sp>
      <p:pic>
        <p:nvPicPr>
          <p:cNvPr id="4" name="Picture 4" descr="Text&#10;&#10;Description automatically generated">
            <a:extLst>
              <a:ext uri="{FF2B5EF4-FFF2-40B4-BE49-F238E27FC236}">
                <a16:creationId xmlns:a16="http://schemas.microsoft.com/office/drawing/2014/main" id="{290D49CA-8928-49CF-B961-6F00DC3A19DD}"/>
              </a:ext>
            </a:extLst>
          </p:cNvPr>
          <p:cNvPicPr>
            <a:picLocks noChangeAspect="1"/>
          </p:cNvPicPr>
          <p:nvPr/>
        </p:nvPicPr>
        <p:blipFill>
          <a:blip r:embed="rId2"/>
          <a:stretch>
            <a:fillRect/>
          </a:stretch>
        </p:blipFill>
        <p:spPr>
          <a:xfrm>
            <a:off x="829734" y="2214342"/>
            <a:ext cx="11028437" cy="3965412"/>
          </a:xfrm>
          <a:prstGeom prst="rect">
            <a:avLst/>
          </a:prstGeom>
        </p:spPr>
      </p:pic>
    </p:spTree>
    <p:extLst>
      <p:ext uri="{BB962C8B-B14F-4D97-AF65-F5344CB8AC3E}">
        <p14:creationId xmlns:p14="http://schemas.microsoft.com/office/powerpoint/2010/main" val="4223183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BD179C-A57A-46BF-AA6A-62936B3AB83F}"/>
              </a:ext>
            </a:extLst>
          </p:cNvPr>
          <p:cNvSpPr>
            <a:spLocks noGrp="1"/>
          </p:cNvSpPr>
          <p:nvPr>
            <p:ph type="title"/>
          </p:nvPr>
        </p:nvSpPr>
        <p:spPr>
          <a:xfrm>
            <a:off x="1046746" y="586822"/>
            <a:ext cx="3560252" cy="1645920"/>
          </a:xfrm>
        </p:spPr>
        <p:txBody>
          <a:bodyPr>
            <a:normAutofit/>
          </a:bodyPr>
          <a:lstStyle/>
          <a:p>
            <a:r>
              <a:rPr lang="en-US" sz="3200">
                <a:cs typeface="Calibri Light"/>
              </a:rPr>
              <a:t>who</a:t>
            </a:r>
            <a:endParaRPr lang="en-US" sz="3200"/>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FDBBB56-66D1-4AB3-BC24-86913634521A}"/>
              </a:ext>
            </a:extLst>
          </p:cNvPr>
          <p:cNvSpPr>
            <a:spLocks noGrp="1"/>
          </p:cNvSpPr>
          <p:nvPr>
            <p:ph idx="1"/>
          </p:nvPr>
        </p:nvSpPr>
        <p:spPr>
          <a:xfrm>
            <a:off x="5351164" y="586822"/>
            <a:ext cx="6002636" cy="1645920"/>
          </a:xfrm>
        </p:spPr>
        <p:txBody>
          <a:bodyPr vert="horz" lIns="91440" tIns="45720" rIns="91440" bIns="45720" rtlCol="0" anchor="ctr">
            <a:normAutofit/>
          </a:bodyPr>
          <a:lstStyle/>
          <a:p>
            <a:r>
              <a:rPr lang="en-US" sz="1800">
                <a:ea typeface="+mn-lt"/>
                <a:cs typeface="+mn-lt"/>
              </a:rPr>
              <a:t>The standard Unix command who displays a list of users who are currently logged into the computer.</a:t>
            </a:r>
          </a:p>
          <a:p>
            <a:pPr marL="0" indent="0">
              <a:buNone/>
            </a:pPr>
            <a:endParaRPr lang="en-US" sz="1800">
              <a:ea typeface="+mn-lt"/>
              <a:cs typeface="+mn-lt"/>
            </a:endParaRPr>
          </a:p>
        </p:txBody>
      </p:sp>
      <p:pic>
        <p:nvPicPr>
          <p:cNvPr id="4" name="Picture 4" descr="Text&#10;&#10;Description automatically generated">
            <a:extLst>
              <a:ext uri="{FF2B5EF4-FFF2-40B4-BE49-F238E27FC236}">
                <a16:creationId xmlns:a16="http://schemas.microsoft.com/office/drawing/2014/main" id="{7B6D446F-DED2-4077-B8F6-9006CDFDCF65}"/>
              </a:ext>
            </a:extLst>
          </p:cNvPr>
          <p:cNvPicPr>
            <a:picLocks noChangeAspect="1"/>
          </p:cNvPicPr>
          <p:nvPr/>
        </p:nvPicPr>
        <p:blipFill>
          <a:blip r:embed="rId2"/>
          <a:stretch>
            <a:fillRect/>
          </a:stretch>
        </p:blipFill>
        <p:spPr>
          <a:xfrm>
            <a:off x="557784" y="2731485"/>
            <a:ext cx="11164824" cy="2944721"/>
          </a:xfrm>
          <a:prstGeom prst="rect">
            <a:avLst/>
          </a:prstGeom>
        </p:spPr>
      </p:pic>
    </p:spTree>
    <p:extLst>
      <p:ext uri="{BB962C8B-B14F-4D97-AF65-F5344CB8AC3E}">
        <p14:creationId xmlns:p14="http://schemas.microsoft.com/office/powerpoint/2010/main" val="3444613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45E45-B0B4-4039-AA84-1707AE079C67}"/>
              </a:ext>
            </a:extLst>
          </p:cNvPr>
          <p:cNvSpPr>
            <a:spLocks noGrp="1"/>
          </p:cNvSpPr>
          <p:nvPr>
            <p:ph type="title"/>
          </p:nvPr>
        </p:nvSpPr>
        <p:spPr>
          <a:xfrm>
            <a:off x="838200" y="365125"/>
            <a:ext cx="10515600" cy="769183"/>
          </a:xfrm>
        </p:spPr>
        <p:txBody>
          <a:bodyPr/>
          <a:lstStyle/>
          <a:p>
            <a:r>
              <a:rPr lang="en-US">
                <a:cs typeface="Calibri Light"/>
              </a:rPr>
              <a:t>date</a:t>
            </a:r>
            <a:endParaRPr lang="en-US"/>
          </a:p>
        </p:txBody>
      </p:sp>
      <p:sp>
        <p:nvSpPr>
          <p:cNvPr id="3" name="Content Placeholder 2">
            <a:extLst>
              <a:ext uri="{FF2B5EF4-FFF2-40B4-BE49-F238E27FC236}">
                <a16:creationId xmlns:a16="http://schemas.microsoft.com/office/drawing/2014/main" id="{971C3F13-4ADB-4917-BFAE-55D90BB02A86}"/>
              </a:ext>
            </a:extLst>
          </p:cNvPr>
          <p:cNvSpPr>
            <a:spLocks noGrp="1"/>
          </p:cNvSpPr>
          <p:nvPr>
            <p:ph idx="1"/>
          </p:nvPr>
        </p:nvSpPr>
        <p:spPr>
          <a:xfrm>
            <a:off x="838200" y="1232959"/>
            <a:ext cx="10515600" cy="4944004"/>
          </a:xfrm>
        </p:spPr>
        <p:txBody>
          <a:bodyPr vert="horz" lIns="91440" tIns="45720" rIns="91440" bIns="45720" rtlCol="0" anchor="t">
            <a:normAutofit/>
          </a:bodyPr>
          <a:lstStyle/>
          <a:p>
            <a:r>
              <a:rPr lang="en-US" sz="2000">
                <a:ea typeface="+mn-lt"/>
                <a:cs typeface="+mn-lt"/>
              </a:rPr>
              <a:t>date command is used to display the system date and time. date command is also used to set date and time of the system. By default the date command displays the date in the time zone on which </a:t>
            </a:r>
            <a:r>
              <a:rPr lang="en-US" sz="2000" err="1">
                <a:ea typeface="+mn-lt"/>
                <a:cs typeface="+mn-lt"/>
              </a:rPr>
              <a:t>unix</a:t>
            </a:r>
            <a:r>
              <a:rPr lang="en-US" sz="2000">
                <a:ea typeface="+mn-lt"/>
                <a:cs typeface="+mn-lt"/>
              </a:rPr>
              <a:t>/</a:t>
            </a:r>
            <a:r>
              <a:rPr lang="en-US" sz="2000" err="1">
                <a:ea typeface="+mn-lt"/>
                <a:cs typeface="+mn-lt"/>
              </a:rPr>
              <a:t>linux</a:t>
            </a:r>
            <a:r>
              <a:rPr lang="en-US" sz="2000">
                <a:ea typeface="+mn-lt"/>
                <a:cs typeface="+mn-lt"/>
              </a:rPr>
              <a:t> operating system is configured.</a:t>
            </a:r>
          </a:p>
          <a:p>
            <a:pPr marL="0" indent="0">
              <a:buNone/>
            </a:pPr>
            <a:endParaRPr lang="en-US" sz="2000">
              <a:cs typeface="Calibri"/>
            </a:endParaRPr>
          </a:p>
        </p:txBody>
      </p:sp>
      <p:pic>
        <p:nvPicPr>
          <p:cNvPr id="4" name="Picture 4">
            <a:extLst>
              <a:ext uri="{FF2B5EF4-FFF2-40B4-BE49-F238E27FC236}">
                <a16:creationId xmlns:a16="http://schemas.microsoft.com/office/drawing/2014/main" id="{7C9CB191-66F0-4D7C-B87A-D3E6BEEE5692}"/>
              </a:ext>
            </a:extLst>
          </p:cNvPr>
          <p:cNvPicPr>
            <a:picLocks noChangeAspect="1"/>
          </p:cNvPicPr>
          <p:nvPr/>
        </p:nvPicPr>
        <p:blipFill>
          <a:blip r:embed="rId2"/>
          <a:stretch>
            <a:fillRect/>
          </a:stretch>
        </p:blipFill>
        <p:spPr>
          <a:xfrm>
            <a:off x="829734" y="2359812"/>
            <a:ext cx="10967960" cy="3747042"/>
          </a:xfrm>
          <a:prstGeom prst="rect">
            <a:avLst/>
          </a:prstGeom>
        </p:spPr>
      </p:pic>
    </p:spTree>
    <p:extLst>
      <p:ext uri="{BB962C8B-B14F-4D97-AF65-F5344CB8AC3E}">
        <p14:creationId xmlns:p14="http://schemas.microsoft.com/office/powerpoint/2010/main" val="1239096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AEF17-FC92-45BC-9E62-4510C48F566C}"/>
              </a:ext>
            </a:extLst>
          </p:cNvPr>
          <p:cNvSpPr>
            <a:spLocks noGrp="1"/>
          </p:cNvSpPr>
          <p:nvPr>
            <p:ph type="title"/>
          </p:nvPr>
        </p:nvSpPr>
        <p:spPr>
          <a:xfrm>
            <a:off x="838200" y="365125"/>
            <a:ext cx="10515600" cy="781278"/>
          </a:xfrm>
        </p:spPr>
        <p:txBody>
          <a:bodyPr/>
          <a:lstStyle/>
          <a:p>
            <a:r>
              <a:rPr lang="en-US" err="1">
                <a:cs typeface="Calibri Light"/>
              </a:rPr>
              <a:t>cal</a:t>
            </a:r>
            <a:endParaRPr lang="en-US" err="1"/>
          </a:p>
        </p:txBody>
      </p:sp>
      <p:sp>
        <p:nvSpPr>
          <p:cNvPr id="3" name="Content Placeholder 2">
            <a:extLst>
              <a:ext uri="{FF2B5EF4-FFF2-40B4-BE49-F238E27FC236}">
                <a16:creationId xmlns:a16="http://schemas.microsoft.com/office/drawing/2014/main" id="{DFBECBB5-4701-4241-AED0-CDD2F41A2F82}"/>
              </a:ext>
            </a:extLst>
          </p:cNvPr>
          <p:cNvSpPr>
            <a:spLocks noGrp="1"/>
          </p:cNvSpPr>
          <p:nvPr>
            <p:ph idx="1"/>
          </p:nvPr>
        </p:nvSpPr>
        <p:spPr>
          <a:xfrm>
            <a:off x="838200" y="1232959"/>
            <a:ext cx="10515600" cy="4944004"/>
          </a:xfrm>
        </p:spPr>
        <p:txBody>
          <a:bodyPr vert="horz" lIns="91440" tIns="45720" rIns="91440" bIns="45720" rtlCol="0" anchor="t">
            <a:normAutofit/>
          </a:bodyPr>
          <a:lstStyle/>
          <a:p>
            <a:r>
              <a:rPr lang="en-US">
                <a:ea typeface="+mn-lt"/>
                <a:cs typeface="+mn-lt"/>
              </a:rPr>
              <a:t>The </a:t>
            </a:r>
            <a:r>
              <a:rPr lang="en-US" err="1">
                <a:ea typeface="+mn-lt"/>
                <a:cs typeface="+mn-lt"/>
              </a:rPr>
              <a:t>cal</a:t>
            </a:r>
            <a:r>
              <a:rPr lang="en-US">
                <a:ea typeface="+mn-lt"/>
                <a:cs typeface="+mn-lt"/>
              </a:rPr>
              <a:t> command displays a calendar of the specified year or month. The Year parameter names the year for which you want a calendar</a:t>
            </a:r>
          </a:p>
          <a:p>
            <a:pPr marL="0" indent="0">
              <a:buNone/>
            </a:pPr>
            <a:endParaRPr lang="en-US">
              <a:cs typeface="Calibri"/>
            </a:endParaRPr>
          </a:p>
        </p:txBody>
      </p:sp>
      <p:pic>
        <p:nvPicPr>
          <p:cNvPr id="4" name="Picture 4" descr="Text&#10;&#10;Description automatically generated">
            <a:extLst>
              <a:ext uri="{FF2B5EF4-FFF2-40B4-BE49-F238E27FC236}">
                <a16:creationId xmlns:a16="http://schemas.microsoft.com/office/drawing/2014/main" id="{3BEE3A02-59F5-4092-9A93-F23EB129D51E}"/>
              </a:ext>
            </a:extLst>
          </p:cNvPr>
          <p:cNvPicPr>
            <a:picLocks noChangeAspect="1"/>
          </p:cNvPicPr>
          <p:nvPr/>
        </p:nvPicPr>
        <p:blipFill>
          <a:blip r:embed="rId2"/>
          <a:stretch>
            <a:fillRect/>
          </a:stretch>
        </p:blipFill>
        <p:spPr>
          <a:xfrm>
            <a:off x="1204686" y="2309266"/>
            <a:ext cx="9238342" cy="3981182"/>
          </a:xfrm>
          <a:prstGeom prst="rect">
            <a:avLst/>
          </a:prstGeom>
        </p:spPr>
      </p:pic>
    </p:spTree>
    <p:extLst>
      <p:ext uri="{BB962C8B-B14F-4D97-AF65-F5344CB8AC3E}">
        <p14:creationId xmlns:p14="http://schemas.microsoft.com/office/powerpoint/2010/main" val="616612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C60DD-A4B5-4ACA-B833-006CBEE87B5E}"/>
              </a:ext>
            </a:extLst>
          </p:cNvPr>
          <p:cNvSpPr>
            <a:spLocks noGrp="1"/>
          </p:cNvSpPr>
          <p:nvPr>
            <p:ph type="title"/>
          </p:nvPr>
        </p:nvSpPr>
        <p:spPr>
          <a:xfrm>
            <a:off x="838200" y="365125"/>
            <a:ext cx="10515600" cy="841754"/>
          </a:xfrm>
        </p:spPr>
        <p:txBody>
          <a:bodyPr/>
          <a:lstStyle/>
          <a:p>
            <a:r>
              <a:rPr lang="en-US">
                <a:cs typeface="Calibri Light"/>
              </a:rPr>
              <a:t>touch</a:t>
            </a:r>
            <a:endParaRPr lang="en-US"/>
          </a:p>
        </p:txBody>
      </p:sp>
      <p:sp>
        <p:nvSpPr>
          <p:cNvPr id="3" name="Content Placeholder 2">
            <a:extLst>
              <a:ext uri="{FF2B5EF4-FFF2-40B4-BE49-F238E27FC236}">
                <a16:creationId xmlns:a16="http://schemas.microsoft.com/office/drawing/2014/main" id="{F6E95360-8665-4852-8156-4407E8732436}"/>
              </a:ext>
            </a:extLst>
          </p:cNvPr>
          <p:cNvSpPr>
            <a:spLocks noGrp="1"/>
          </p:cNvSpPr>
          <p:nvPr>
            <p:ph idx="1"/>
          </p:nvPr>
        </p:nvSpPr>
        <p:spPr>
          <a:xfrm>
            <a:off x="838200" y="1136197"/>
            <a:ext cx="10515600" cy="5040766"/>
          </a:xfrm>
        </p:spPr>
        <p:txBody>
          <a:bodyPr vert="horz" lIns="91440" tIns="45720" rIns="91440" bIns="45720" rtlCol="0" anchor="t">
            <a:normAutofit/>
          </a:bodyPr>
          <a:lstStyle/>
          <a:p>
            <a:r>
              <a:rPr lang="en-US">
                <a:ea typeface="+mn-lt"/>
                <a:cs typeface="+mn-lt"/>
              </a:rPr>
              <a:t>The touch command is a standard command used in UNIX/Linux operating system which is used to create a file</a:t>
            </a:r>
          </a:p>
          <a:p>
            <a:pPr marL="0" indent="0">
              <a:buNone/>
            </a:pPr>
            <a:endParaRPr lang="en-US">
              <a:cs typeface="Calibri"/>
            </a:endParaRPr>
          </a:p>
        </p:txBody>
      </p:sp>
      <p:pic>
        <p:nvPicPr>
          <p:cNvPr id="4" name="Picture 4" descr="Text&#10;&#10;Description automatically generated">
            <a:extLst>
              <a:ext uri="{FF2B5EF4-FFF2-40B4-BE49-F238E27FC236}">
                <a16:creationId xmlns:a16="http://schemas.microsoft.com/office/drawing/2014/main" id="{14AE871B-8379-4F99-84FA-9E1713F0CAB6}"/>
              </a:ext>
            </a:extLst>
          </p:cNvPr>
          <p:cNvPicPr>
            <a:picLocks noChangeAspect="1"/>
          </p:cNvPicPr>
          <p:nvPr/>
        </p:nvPicPr>
        <p:blipFill>
          <a:blip r:embed="rId2"/>
          <a:stretch>
            <a:fillRect/>
          </a:stretch>
        </p:blipFill>
        <p:spPr>
          <a:xfrm>
            <a:off x="1386115" y="2103188"/>
            <a:ext cx="9794723" cy="3740196"/>
          </a:xfrm>
          <a:prstGeom prst="rect">
            <a:avLst/>
          </a:prstGeom>
        </p:spPr>
      </p:pic>
    </p:spTree>
    <p:extLst>
      <p:ext uri="{BB962C8B-B14F-4D97-AF65-F5344CB8AC3E}">
        <p14:creationId xmlns:p14="http://schemas.microsoft.com/office/powerpoint/2010/main" val="3240622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B129E-8586-47B1-9F23-9739CB1F1716}"/>
              </a:ext>
            </a:extLst>
          </p:cNvPr>
          <p:cNvSpPr>
            <a:spLocks noGrp="1"/>
          </p:cNvSpPr>
          <p:nvPr>
            <p:ph type="title"/>
          </p:nvPr>
        </p:nvSpPr>
        <p:spPr>
          <a:xfrm>
            <a:off x="838200" y="365125"/>
            <a:ext cx="10515600" cy="636135"/>
          </a:xfrm>
        </p:spPr>
        <p:txBody>
          <a:bodyPr>
            <a:normAutofit fontScale="90000"/>
          </a:bodyPr>
          <a:lstStyle/>
          <a:p>
            <a:r>
              <a:rPr lang="en-US">
                <a:cs typeface="Calibri Light"/>
              </a:rPr>
              <a:t>rm</a:t>
            </a:r>
            <a:endParaRPr lang="en-US"/>
          </a:p>
        </p:txBody>
      </p:sp>
      <p:sp>
        <p:nvSpPr>
          <p:cNvPr id="3" name="Content Placeholder 2">
            <a:extLst>
              <a:ext uri="{FF2B5EF4-FFF2-40B4-BE49-F238E27FC236}">
                <a16:creationId xmlns:a16="http://schemas.microsoft.com/office/drawing/2014/main" id="{181BC849-EE22-4F12-9205-F3EB945621E7}"/>
              </a:ext>
            </a:extLst>
          </p:cNvPr>
          <p:cNvSpPr>
            <a:spLocks noGrp="1"/>
          </p:cNvSpPr>
          <p:nvPr>
            <p:ph idx="1"/>
          </p:nvPr>
        </p:nvSpPr>
        <p:spPr>
          <a:xfrm>
            <a:off x="838200" y="1003149"/>
            <a:ext cx="10515600" cy="5173814"/>
          </a:xfrm>
        </p:spPr>
        <p:txBody>
          <a:bodyPr vert="horz" lIns="91440" tIns="45720" rIns="91440" bIns="45720" rtlCol="0" anchor="t">
            <a:normAutofit/>
          </a:bodyPr>
          <a:lstStyle/>
          <a:p>
            <a:r>
              <a:rPr lang="en-US">
                <a:ea typeface="+mn-lt"/>
                <a:cs typeface="+mn-lt"/>
              </a:rPr>
              <a:t>rm command is used to remove objects such as files, directories, symbolic links and so on from the file system like UNIX. </a:t>
            </a:r>
          </a:p>
          <a:p>
            <a:pPr marL="0" indent="0">
              <a:buNone/>
            </a:pPr>
            <a:endParaRPr lang="en-US">
              <a:cs typeface="Calibri"/>
            </a:endParaRPr>
          </a:p>
        </p:txBody>
      </p:sp>
      <p:pic>
        <p:nvPicPr>
          <p:cNvPr id="5" name="Picture 5" descr="Text&#10;&#10;Description automatically generated">
            <a:extLst>
              <a:ext uri="{FF2B5EF4-FFF2-40B4-BE49-F238E27FC236}">
                <a16:creationId xmlns:a16="http://schemas.microsoft.com/office/drawing/2014/main" id="{EE4EEC58-00E1-4570-8907-2C8BC616951A}"/>
              </a:ext>
            </a:extLst>
          </p:cNvPr>
          <p:cNvPicPr>
            <a:picLocks noChangeAspect="1"/>
          </p:cNvPicPr>
          <p:nvPr/>
        </p:nvPicPr>
        <p:blipFill>
          <a:blip r:embed="rId2"/>
          <a:stretch>
            <a:fillRect/>
          </a:stretch>
        </p:blipFill>
        <p:spPr>
          <a:xfrm>
            <a:off x="829734" y="1908052"/>
            <a:ext cx="10435770" cy="4190943"/>
          </a:xfrm>
          <a:prstGeom prst="rect">
            <a:avLst/>
          </a:prstGeom>
        </p:spPr>
      </p:pic>
    </p:spTree>
    <p:extLst>
      <p:ext uri="{BB962C8B-B14F-4D97-AF65-F5344CB8AC3E}">
        <p14:creationId xmlns:p14="http://schemas.microsoft.com/office/powerpoint/2010/main" val="1049522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A6FCC-3511-42ED-94D1-101EC31112EE}"/>
              </a:ext>
            </a:extLst>
          </p:cNvPr>
          <p:cNvSpPr>
            <a:spLocks noGrp="1"/>
          </p:cNvSpPr>
          <p:nvPr>
            <p:ph type="title"/>
          </p:nvPr>
        </p:nvSpPr>
        <p:spPr>
          <a:xfrm>
            <a:off x="838200" y="365125"/>
            <a:ext cx="10515600" cy="744992"/>
          </a:xfrm>
        </p:spPr>
        <p:txBody>
          <a:bodyPr/>
          <a:lstStyle/>
          <a:p>
            <a:r>
              <a:rPr lang="en-US">
                <a:cs typeface="Calibri Light"/>
              </a:rPr>
              <a:t>cp</a:t>
            </a:r>
            <a:endParaRPr lang="en-US"/>
          </a:p>
        </p:txBody>
      </p:sp>
      <p:sp>
        <p:nvSpPr>
          <p:cNvPr id="3" name="Content Placeholder 2">
            <a:extLst>
              <a:ext uri="{FF2B5EF4-FFF2-40B4-BE49-F238E27FC236}">
                <a16:creationId xmlns:a16="http://schemas.microsoft.com/office/drawing/2014/main" id="{5BF10A8F-9CEA-4ED6-A4F0-D6CCF08DD0A9}"/>
              </a:ext>
            </a:extLst>
          </p:cNvPr>
          <p:cNvSpPr>
            <a:spLocks noGrp="1"/>
          </p:cNvSpPr>
          <p:nvPr>
            <p:ph idx="1"/>
          </p:nvPr>
        </p:nvSpPr>
        <p:spPr>
          <a:xfrm>
            <a:off x="838200" y="1245054"/>
            <a:ext cx="10515600" cy="4931909"/>
          </a:xfrm>
        </p:spPr>
        <p:txBody>
          <a:bodyPr vert="horz" lIns="91440" tIns="45720" rIns="91440" bIns="45720" rtlCol="0" anchor="t">
            <a:normAutofit/>
          </a:bodyPr>
          <a:lstStyle/>
          <a:p>
            <a:r>
              <a:rPr lang="en-US">
                <a:ea typeface="+mn-lt"/>
                <a:cs typeface="+mn-lt"/>
              </a:rPr>
              <a:t>The Linux cp command is used for copying files and directories to another location</a:t>
            </a:r>
          </a:p>
          <a:p>
            <a:pPr marL="0" indent="0">
              <a:buNone/>
            </a:pPr>
            <a:endParaRPr lang="en-US">
              <a:ea typeface="+mn-lt"/>
              <a:cs typeface="+mn-lt"/>
            </a:endParaRPr>
          </a:p>
        </p:txBody>
      </p:sp>
      <p:pic>
        <p:nvPicPr>
          <p:cNvPr id="4" name="Picture 4" descr="Text&#10;&#10;Description automatically generated">
            <a:extLst>
              <a:ext uri="{FF2B5EF4-FFF2-40B4-BE49-F238E27FC236}">
                <a16:creationId xmlns:a16="http://schemas.microsoft.com/office/drawing/2014/main" id="{91DA37EC-1C59-46D5-8BB1-09BD20929EA6}"/>
              </a:ext>
            </a:extLst>
          </p:cNvPr>
          <p:cNvPicPr>
            <a:picLocks noChangeAspect="1"/>
          </p:cNvPicPr>
          <p:nvPr/>
        </p:nvPicPr>
        <p:blipFill>
          <a:blip r:embed="rId2"/>
          <a:stretch>
            <a:fillRect/>
          </a:stretch>
        </p:blipFill>
        <p:spPr>
          <a:xfrm>
            <a:off x="696686" y="2720975"/>
            <a:ext cx="10677675" cy="2879575"/>
          </a:xfrm>
          <a:prstGeom prst="rect">
            <a:avLst/>
          </a:prstGeom>
        </p:spPr>
      </p:pic>
    </p:spTree>
    <p:extLst>
      <p:ext uri="{BB962C8B-B14F-4D97-AF65-F5344CB8AC3E}">
        <p14:creationId xmlns:p14="http://schemas.microsoft.com/office/powerpoint/2010/main" val="3594181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130AB-CFC0-452E-B592-5DAE36C4477B}"/>
              </a:ext>
            </a:extLst>
          </p:cNvPr>
          <p:cNvSpPr>
            <a:spLocks noGrp="1"/>
          </p:cNvSpPr>
          <p:nvPr>
            <p:ph type="title"/>
          </p:nvPr>
        </p:nvSpPr>
        <p:spPr/>
        <p:txBody>
          <a:bodyPr/>
          <a:lstStyle/>
          <a:p>
            <a:r>
              <a:rPr lang="en-US">
                <a:cs typeface="Calibri Light"/>
              </a:rPr>
              <a:t>Ls</a:t>
            </a:r>
            <a:endParaRPr lang="en-US"/>
          </a:p>
        </p:txBody>
      </p:sp>
      <p:sp>
        <p:nvSpPr>
          <p:cNvPr id="3" name="Content Placeholder 2">
            <a:extLst>
              <a:ext uri="{FF2B5EF4-FFF2-40B4-BE49-F238E27FC236}">
                <a16:creationId xmlns:a16="http://schemas.microsoft.com/office/drawing/2014/main" id="{6DC559CD-D740-413D-843B-C88A88F85787}"/>
              </a:ext>
            </a:extLst>
          </p:cNvPr>
          <p:cNvSpPr>
            <a:spLocks noGrp="1"/>
          </p:cNvSpPr>
          <p:nvPr>
            <p:ph idx="1"/>
          </p:nvPr>
        </p:nvSpPr>
        <p:spPr/>
        <p:txBody>
          <a:bodyPr vert="horz" lIns="91440" tIns="45720" rIns="91440" bIns="45720" rtlCol="0" anchor="t">
            <a:normAutofit/>
          </a:bodyPr>
          <a:lstStyle/>
          <a:p>
            <a:r>
              <a:rPr lang="en-US">
                <a:latin typeface="Arial"/>
                <a:cs typeface="Arial"/>
              </a:rPr>
              <a:t>Lists the names of files in a particular Unix directory</a:t>
            </a:r>
            <a:r>
              <a:rPr lang="en-US">
                <a:ea typeface="+mn-lt"/>
                <a:cs typeface="+mn-lt"/>
              </a:rPr>
              <a:t> </a:t>
            </a:r>
            <a:endParaRPr lang="en-US">
              <a:cs typeface="Calibri" panose="020F0502020204030204"/>
            </a:endParaRPr>
          </a:p>
          <a:p>
            <a:pPr marL="0" indent="0">
              <a:buNone/>
            </a:pPr>
            <a:endParaRPr lang="en-US">
              <a:cs typeface="Calibri" panose="020F0502020204030204"/>
            </a:endParaRPr>
          </a:p>
        </p:txBody>
      </p:sp>
      <p:pic>
        <p:nvPicPr>
          <p:cNvPr id="4" name="Picture 4" descr="Graphical user interface, text&#10;&#10;Description automatically generated">
            <a:extLst>
              <a:ext uri="{FF2B5EF4-FFF2-40B4-BE49-F238E27FC236}">
                <a16:creationId xmlns:a16="http://schemas.microsoft.com/office/drawing/2014/main" id="{F236FC7D-4C27-40E7-A363-98CDCA3AF858}"/>
              </a:ext>
            </a:extLst>
          </p:cNvPr>
          <p:cNvPicPr>
            <a:picLocks noChangeAspect="1"/>
          </p:cNvPicPr>
          <p:nvPr/>
        </p:nvPicPr>
        <p:blipFill>
          <a:blip r:embed="rId2"/>
          <a:stretch>
            <a:fillRect/>
          </a:stretch>
        </p:blipFill>
        <p:spPr>
          <a:xfrm>
            <a:off x="1345671" y="2562349"/>
            <a:ext cx="9577386" cy="3495429"/>
          </a:xfrm>
          <a:prstGeom prst="rect">
            <a:avLst/>
          </a:prstGeom>
        </p:spPr>
      </p:pic>
    </p:spTree>
    <p:extLst>
      <p:ext uri="{BB962C8B-B14F-4D97-AF65-F5344CB8AC3E}">
        <p14:creationId xmlns:p14="http://schemas.microsoft.com/office/powerpoint/2010/main" val="563196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AE0AC-8FB7-4545-A7EF-B3BB5191178F}"/>
              </a:ext>
            </a:extLst>
          </p:cNvPr>
          <p:cNvSpPr>
            <a:spLocks noGrp="1"/>
          </p:cNvSpPr>
          <p:nvPr>
            <p:ph type="title"/>
          </p:nvPr>
        </p:nvSpPr>
        <p:spPr>
          <a:xfrm>
            <a:off x="838200" y="365125"/>
            <a:ext cx="10515600" cy="853849"/>
          </a:xfrm>
        </p:spPr>
        <p:txBody>
          <a:bodyPr/>
          <a:lstStyle/>
          <a:p>
            <a:r>
              <a:rPr lang="en-US">
                <a:cs typeface="Calibri Light"/>
              </a:rPr>
              <a:t>mv</a:t>
            </a:r>
            <a:endParaRPr lang="en-US"/>
          </a:p>
        </p:txBody>
      </p:sp>
      <p:sp>
        <p:nvSpPr>
          <p:cNvPr id="3" name="Content Placeholder 2">
            <a:extLst>
              <a:ext uri="{FF2B5EF4-FFF2-40B4-BE49-F238E27FC236}">
                <a16:creationId xmlns:a16="http://schemas.microsoft.com/office/drawing/2014/main" id="{375882AE-BBBC-4A67-B506-9BD737DCEFC9}"/>
              </a:ext>
            </a:extLst>
          </p:cNvPr>
          <p:cNvSpPr>
            <a:spLocks noGrp="1"/>
          </p:cNvSpPr>
          <p:nvPr>
            <p:ph idx="1"/>
          </p:nvPr>
        </p:nvSpPr>
        <p:spPr>
          <a:xfrm>
            <a:off x="838200" y="1220864"/>
            <a:ext cx="10515600" cy="4956099"/>
          </a:xfrm>
        </p:spPr>
        <p:txBody>
          <a:bodyPr vert="horz" lIns="91440" tIns="45720" rIns="91440" bIns="45720" rtlCol="0" anchor="t">
            <a:normAutofit/>
          </a:bodyPr>
          <a:lstStyle/>
          <a:p>
            <a:r>
              <a:rPr lang="en-US">
                <a:ea typeface="+mn-lt"/>
                <a:cs typeface="+mn-lt"/>
              </a:rPr>
              <a:t>Linux mv command is used to move existing file or directory from one location to another. It is also used to rename a file or directory.</a:t>
            </a:r>
          </a:p>
          <a:p>
            <a:pPr marL="0" indent="0">
              <a:buNone/>
            </a:pPr>
            <a:endParaRPr lang="en-US">
              <a:cs typeface="Calibri"/>
            </a:endParaRPr>
          </a:p>
        </p:txBody>
      </p:sp>
      <p:pic>
        <p:nvPicPr>
          <p:cNvPr id="4" name="Picture 4" descr="Text&#10;&#10;Description automatically generated">
            <a:extLst>
              <a:ext uri="{FF2B5EF4-FFF2-40B4-BE49-F238E27FC236}">
                <a16:creationId xmlns:a16="http://schemas.microsoft.com/office/drawing/2014/main" id="{2BD9935D-7CE0-47CF-B060-B0F3449FED2D}"/>
              </a:ext>
            </a:extLst>
          </p:cNvPr>
          <p:cNvPicPr>
            <a:picLocks noChangeAspect="1"/>
          </p:cNvPicPr>
          <p:nvPr/>
        </p:nvPicPr>
        <p:blipFill>
          <a:blip r:embed="rId2"/>
          <a:stretch>
            <a:fillRect/>
          </a:stretch>
        </p:blipFill>
        <p:spPr>
          <a:xfrm>
            <a:off x="1023258" y="2358897"/>
            <a:ext cx="9129484" cy="3398111"/>
          </a:xfrm>
          <a:prstGeom prst="rect">
            <a:avLst/>
          </a:prstGeom>
        </p:spPr>
      </p:pic>
    </p:spTree>
    <p:extLst>
      <p:ext uri="{BB962C8B-B14F-4D97-AF65-F5344CB8AC3E}">
        <p14:creationId xmlns:p14="http://schemas.microsoft.com/office/powerpoint/2010/main" val="1482746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48EF-8F29-4188-82AA-6778A84E7D3A}"/>
              </a:ext>
            </a:extLst>
          </p:cNvPr>
          <p:cNvSpPr>
            <a:spLocks noGrp="1"/>
          </p:cNvSpPr>
          <p:nvPr>
            <p:ph type="title"/>
          </p:nvPr>
        </p:nvSpPr>
        <p:spPr>
          <a:xfrm>
            <a:off x="838200" y="365125"/>
            <a:ext cx="10515600" cy="732897"/>
          </a:xfrm>
        </p:spPr>
        <p:txBody>
          <a:bodyPr/>
          <a:lstStyle/>
          <a:p>
            <a:r>
              <a:rPr lang="en-US">
                <a:cs typeface="Calibri Light"/>
              </a:rPr>
              <a:t>tac</a:t>
            </a:r>
            <a:endParaRPr lang="en-US"/>
          </a:p>
        </p:txBody>
      </p:sp>
      <p:sp>
        <p:nvSpPr>
          <p:cNvPr id="3" name="Content Placeholder 2">
            <a:extLst>
              <a:ext uri="{FF2B5EF4-FFF2-40B4-BE49-F238E27FC236}">
                <a16:creationId xmlns:a16="http://schemas.microsoft.com/office/drawing/2014/main" id="{D1AF7C75-044F-4A69-B162-F756FBA77D13}"/>
              </a:ext>
            </a:extLst>
          </p:cNvPr>
          <p:cNvSpPr>
            <a:spLocks noGrp="1"/>
          </p:cNvSpPr>
          <p:nvPr>
            <p:ph idx="1"/>
          </p:nvPr>
        </p:nvSpPr>
        <p:spPr>
          <a:xfrm>
            <a:off x="838200" y="1112006"/>
            <a:ext cx="10515600" cy="5064957"/>
          </a:xfrm>
        </p:spPr>
        <p:txBody>
          <a:bodyPr vert="horz" lIns="91440" tIns="45720" rIns="91440" bIns="45720" rtlCol="0" anchor="t">
            <a:normAutofit/>
          </a:bodyPr>
          <a:lstStyle/>
          <a:p>
            <a:r>
              <a:rPr lang="en-US" sz="2400">
                <a:ea typeface="+mn-lt"/>
                <a:cs typeface="+mn-lt"/>
              </a:rPr>
              <a:t>tac command in Linux is used to concatenate and print files in reverse. This command will write each FILE to standard output, the last line first. When no file is specified then this command will read the standard input.</a:t>
            </a:r>
          </a:p>
          <a:p>
            <a:pPr marL="0" indent="0">
              <a:buNone/>
            </a:pPr>
            <a:endParaRPr lang="en-US" sz="2400">
              <a:cs typeface="Calibri"/>
            </a:endParaRPr>
          </a:p>
        </p:txBody>
      </p:sp>
      <p:pic>
        <p:nvPicPr>
          <p:cNvPr id="4" name="Picture 4" descr="Text&#10;&#10;Description automatically generated">
            <a:extLst>
              <a:ext uri="{FF2B5EF4-FFF2-40B4-BE49-F238E27FC236}">
                <a16:creationId xmlns:a16="http://schemas.microsoft.com/office/drawing/2014/main" id="{D2DB9E28-8A81-41AC-AB28-005E5CF7A770}"/>
              </a:ext>
            </a:extLst>
          </p:cNvPr>
          <p:cNvPicPr>
            <a:picLocks noChangeAspect="1"/>
          </p:cNvPicPr>
          <p:nvPr/>
        </p:nvPicPr>
        <p:blipFill>
          <a:blip r:embed="rId2"/>
          <a:stretch>
            <a:fillRect/>
          </a:stretch>
        </p:blipFill>
        <p:spPr>
          <a:xfrm>
            <a:off x="1023258" y="2390312"/>
            <a:ext cx="8500532" cy="3565090"/>
          </a:xfrm>
          <a:prstGeom prst="rect">
            <a:avLst/>
          </a:prstGeom>
        </p:spPr>
      </p:pic>
    </p:spTree>
    <p:extLst>
      <p:ext uri="{BB962C8B-B14F-4D97-AF65-F5344CB8AC3E}">
        <p14:creationId xmlns:p14="http://schemas.microsoft.com/office/powerpoint/2010/main" val="3143372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7762-3A18-42B7-9D1B-EA3ACAF55883}"/>
              </a:ext>
            </a:extLst>
          </p:cNvPr>
          <p:cNvSpPr>
            <a:spLocks noGrp="1"/>
          </p:cNvSpPr>
          <p:nvPr>
            <p:ph type="title"/>
          </p:nvPr>
        </p:nvSpPr>
        <p:spPr>
          <a:xfrm>
            <a:off x="838200" y="365125"/>
            <a:ext cx="10515600" cy="744992"/>
          </a:xfrm>
        </p:spPr>
        <p:txBody>
          <a:bodyPr/>
          <a:lstStyle/>
          <a:p>
            <a:r>
              <a:rPr lang="en-US">
                <a:cs typeface="Calibri Light"/>
              </a:rPr>
              <a:t>Cat a b c</a:t>
            </a:r>
            <a:endParaRPr lang="en-US"/>
          </a:p>
        </p:txBody>
      </p:sp>
      <p:sp>
        <p:nvSpPr>
          <p:cNvPr id="3" name="Content Placeholder 2">
            <a:extLst>
              <a:ext uri="{FF2B5EF4-FFF2-40B4-BE49-F238E27FC236}">
                <a16:creationId xmlns:a16="http://schemas.microsoft.com/office/drawing/2014/main" id="{32454208-C66C-4E13-9DCD-6DAAD6FCC24B}"/>
              </a:ext>
            </a:extLst>
          </p:cNvPr>
          <p:cNvSpPr>
            <a:spLocks noGrp="1"/>
          </p:cNvSpPr>
          <p:nvPr>
            <p:ph idx="1"/>
          </p:nvPr>
        </p:nvSpPr>
        <p:spPr>
          <a:xfrm>
            <a:off x="838200" y="1112006"/>
            <a:ext cx="10515600" cy="5064957"/>
          </a:xfrm>
        </p:spPr>
        <p:txBody>
          <a:bodyPr vert="horz" lIns="91440" tIns="45720" rIns="91440" bIns="45720" rtlCol="0" anchor="t">
            <a:normAutofit/>
          </a:bodyPr>
          <a:lstStyle/>
          <a:p>
            <a:r>
              <a:rPr lang="en-US">
                <a:cs typeface="Calibri"/>
              </a:rPr>
              <a:t>Used to display data of all file at the same time.</a:t>
            </a:r>
          </a:p>
          <a:p>
            <a:pPr marL="0" indent="0">
              <a:buNone/>
            </a:pPr>
            <a:endParaRPr lang="en-US">
              <a:cs typeface="Calibri"/>
            </a:endParaRPr>
          </a:p>
        </p:txBody>
      </p:sp>
      <p:pic>
        <p:nvPicPr>
          <p:cNvPr id="4" name="Picture 4" descr="Text&#10;&#10;Description automatically generated">
            <a:extLst>
              <a:ext uri="{FF2B5EF4-FFF2-40B4-BE49-F238E27FC236}">
                <a16:creationId xmlns:a16="http://schemas.microsoft.com/office/drawing/2014/main" id="{AAB3A1D0-B05B-4952-A8E1-7D0377AA5C5F}"/>
              </a:ext>
            </a:extLst>
          </p:cNvPr>
          <p:cNvPicPr>
            <a:picLocks noChangeAspect="1"/>
          </p:cNvPicPr>
          <p:nvPr/>
        </p:nvPicPr>
        <p:blipFill>
          <a:blip r:embed="rId2"/>
          <a:stretch>
            <a:fillRect/>
          </a:stretch>
        </p:blipFill>
        <p:spPr>
          <a:xfrm>
            <a:off x="1192591" y="1714475"/>
            <a:ext cx="9020628" cy="4469240"/>
          </a:xfrm>
          <a:prstGeom prst="rect">
            <a:avLst/>
          </a:prstGeom>
        </p:spPr>
      </p:pic>
    </p:spTree>
    <p:extLst>
      <p:ext uri="{BB962C8B-B14F-4D97-AF65-F5344CB8AC3E}">
        <p14:creationId xmlns:p14="http://schemas.microsoft.com/office/powerpoint/2010/main" val="1644309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15B2-7B0B-4D7D-87B0-B3F67C10EDEB}"/>
              </a:ext>
            </a:extLst>
          </p:cNvPr>
          <p:cNvSpPr>
            <a:spLocks noGrp="1"/>
          </p:cNvSpPr>
          <p:nvPr>
            <p:ph type="title"/>
          </p:nvPr>
        </p:nvSpPr>
        <p:spPr>
          <a:xfrm>
            <a:off x="838200" y="365125"/>
            <a:ext cx="10515600" cy="744992"/>
          </a:xfrm>
        </p:spPr>
        <p:txBody>
          <a:bodyPr/>
          <a:lstStyle/>
          <a:p>
            <a:r>
              <a:rPr lang="en-US">
                <a:cs typeface="Calibri Light"/>
              </a:rPr>
              <a:t>Cat a&gt;b</a:t>
            </a:r>
            <a:endParaRPr lang="en-US"/>
          </a:p>
        </p:txBody>
      </p:sp>
      <p:sp>
        <p:nvSpPr>
          <p:cNvPr id="3" name="Content Placeholder 2">
            <a:extLst>
              <a:ext uri="{FF2B5EF4-FFF2-40B4-BE49-F238E27FC236}">
                <a16:creationId xmlns:a16="http://schemas.microsoft.com/office/drawing/2014/main" id="{8E8F3BF3-9B87-4F44-B758-945D4D24ED1A}"/>
              </a:ext>
            </a:extLst>
          </p:cNvPr>
          <p:cNvSpPr>
            <a:spLocks noGrp="1"/>
          </p:cNvSpPr>
          <p:nvPr>
            <p:ph idx="1"/>
          </p:nvPr>
        </p:nvSpPr>
        <p:spPr>
          <a:xfrm>
            <a:off x="838200" y="1124102"/>
            <a:ext cx="10515600" cy="5052861"/>
          </a:xfrm>
        </p:spPr>
        <p:txBody>
          <a:bodyPr vert="horz" lIns="91440" tIns="45720" rIns="91440" bIns="45720" rtlCol="0" anchor="t">
            <a:normAutofit/>
          </a:bodyPr>
          <a:lstStyle/>
          <a:p>
            <a:r>
              <a:rPr lang="en-US">
                <a:cs typeface="Calibri"/>
              </a:rPr>
              <a:t>This command copies the file 'a' content to file 'b'</a:t>
            </a:r>
          </a:p>
          <a:p>
            <a:pPr marL="0" indent="0">
              <a:buNone/>
            </a:pPr>
            <a:endParaRPr lang="en-US">
              <a:cs typeface="Calibri"/>
            </a:endParaRPr>
          </a:p>
        </p:txBody>
      </p:sp>
      <p:pic>
        <p:nvPicPr>
          <p:cNvPr id="4" name="Picture 4" descr="Text&#10;&#10;Description automatically generated">
            <a:extLst>
              <a:ext uri="{FF2B5EF4-FFF2-40B4-BE49-F238E27FC236}">
                <a16:creationId xmlns:a16="http://schemas.microsoft.com/office/drawing/2014/main" id="{DB7C2065-96E9-41B6-88FA-C96B796F17B8}"/>
              </a:ext>
            </a:extLst>
          </p:cNvPr>
          <p:cNvPicPr>
            <a:picLocks noChangeAspect="1"/>
          </p:cNvPicPr>
          <p:nvPr/>
        </p:nvPicPr>
        <p:blipFill>
          <a:blip r:embed="rId2"/>
          <a:stretch>
            <a:fillRect/>
          </a:stretch>
        </p:blipFill>
        <p:spPr>
          <a:xfrm>
            <a:off x="1313544" y="1787047"/>
            <a:ext cx="8730341" cy="3864478"/>
          </a:xfrm>
          <a:prstGeom prst="rect">
            <a:avLst/>
          </a:prstGeom>
        </p:spPr>
      </p:pic>
    </p:spTree>
    <p:extLst>
      <p:ext uri="{BB962C8B-B14F-4D97-AF65-F5344CB8AC3E}">
        <p14:creationId xmlns:p14="http://schemas.microsoft.com/office/powerpoint/2010/main" val="1388971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683F-C05E-45C9-A95D-B3BB60414165}"/>
              </a:ext>
            </a:extLst>
          </p:cNvPr>
          <p:cNvSpPr>
            <a:spLocks noGrp="1"/>
          </p:cNvSpPr>
          <p:nvPr>
            <p:ph type="title"/>
          </p:nvPr>
        </p:nvSpPr>
        <p:spPr>
          <a:xfrm>
            <a:off x="838200" y="365125"/>
            <a:ext cx="10515600" cy="805468"/>
          </a:xfrm>
        </p:spPr>
        <p:txBody>
          <a:bodyPr/>
          <a:lstStyle/>
          <a:p>
            <a:r>
              <a:rPr lang="en-US">
                <a:cs typeface="Calibri Light"/>
              </a:rPr>
              <a:t>Cat –b </a:t>
            </a:r>
            <a:endParaRPr lang="en-US"/>
          </a:p>
        </p:txBody>
      </p:sp>
      <p:sp>
        <p:nvSpPr>
          <p:cNvPr id="3" name="Content Placeholder 2">
            <a:extLst>
              <a:ext uri="{FF2B5EF4-FFF2-40B4-BE49-F238E27FC236}">
                <a16:creationId xmlns:a16="http://schemas.microsoft.com/office/drawing/2014/main" id="{9FE410CB-DADB-4A42-A69A-C04843642D78}"/>
              </a:ext>
            </a:extLst>
          </p:cNvPr>
          <p:cNvSpPr>
            <a:spLocks noGrp="1"/>
          </p:cNvSpPr>
          <p:nvPr>
            <p:ph idx="1"/>
          </p:nvPr>
        </p:nvSpPr>
        <p:spPr>
          <a:xfrm>
            <a:off x="838200" y="1172483"/>
            <a:ext cx="10515600" cy="5004480"/>
          </a:xfrm>
        </p:spPr>
        <p:txBody>
          <a:bodyPr vert="horz" lIns="91440" tIns="45720" rIns="91440" bIns="45720" rtlCol="0" anchor="t">
            <a:normAutofit/>
          </a:bodyPr>
          <a:lstStyle/>
          <a:p>
            <a:r>
              <a:rPr lang="en-US">
                <a:cs typeface="Calibri"/>
              </a:rPr>
              <a:t>This command is used to display the contents of the file along with line number</a:t>
            </a:r>
          </a:p>
          <a:p>
            <a:pPr marL="0" indent="0">
              <a:buNone/>
            </a:pPr>
            <a:endParaRPr lang="en-US">
              <a:cs typeface="Calibri"/>
            </a:endParaRPr>
          </a:p>
        </p:txBody>
      </p:sp>
      <p:pic>
        <p:nvPicPr>
          <p:cNvPr id="4" name="Picture 4" descr="Text&#10;&#10;Description automatically generated">
            <a:extLst>
              <a:ext uri="{FF2B5EF4-FFF2-40B4-BE49-F238E27FC236}">
                <a16:creationId xmlns:a16="http://schemas.microsoft.com/office/drawing/2014/main" id="{CDED89BF-52B0-4441-862F-71D0C8BD9F5E}"/>
              </a:ext>
            </a:extLst>
          </p:cNvPr>
          <p:cNvPicPr>
            <a:picLocks noChangeAspect="1"/>
          </p:cNvPicPr>
          <p:nvPr/>
        </p:nvPicPr>
        <p:blipFill>
          <a:blip r:embed="rId2"/>
          <a:stretch>
            <a:fillRect/>
          </a:stretch>
        </p:blipFill>
        <p:spPr>
          <a:xfrm>
            <a:off x="1349829" y="2039452"/>
            <a:ext cx="10012437" cy="3928144"/>
          </a:xfrm>
          <a:prstGeom prst="rect">
            <a:avLst/>
          </a:prstGeom>
        </p:spPr>
      </p:pic>
    </p:spTree>
    <p:extLst>
      <p:ext uri="{BB962C8B-B14F-4D97-AF65-F5344CB8AC3E}">
        <p14:creationId xmlns:p14="http://schemas.microsoft.com/office/powerpoint/2010/main" val="784131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D8A2-1E52-421F-8DC6-E1C1C31E34F3}"/>
              </a:ext>
            </a:extLst>
          </p:cNvPr>
          <p:cNvSpPr>
            <a:spLocks noGrp="1"/>
          </p:cNvSpPr>
          <p:nvPr>
            <p:ph type="title"/>
          </p:nvPr>
        </p:nvSpPr>
        <p:spPr>
          <a:xfrm>
            <a:off x="838200" y="365125"/>
            <a:ext cx="10515600" cy="781278"/>
          </a:xfrm>
        </p:spPr>
        <p:txBody>
          <a:bodyPr/>
          <a:lstStyle/>
          <a:p>
            <a:r>
              <a:rPr lang="en-US">
                <a:cs typeface="Calibri Light"/>
              </a:rPr>
              <a:t>sort</a:t>
            </a:r>
            <a:endParaRPr lang="en-US"/>
          </a:p>
        </p:txBody>
      </p:sp>
      <p:sp>
        <p:nvSpPr>
          <p:cNvPr id="3" name="Content Placeholder 2">
            <a:extLst>
              <a:ext uri="{FF2B5EF4-FFF2-40B4-BE49-F238E27FC236}">
                <a16:creationId xmlns:a16="http://schemas.microsoft.com/office/drawing/2014/main" id="{360FB36F-E11F-493C-B6A0-EFA9E05E917F}"/>
              </a:ext>
            </a:extLst>
          </p:cNvPr>
          <p:cNvSpPr>
            <a:spLocks noGrp="1"/>
          </p:cNvSpPr>
          <p:nvPr>
            <p:ph idx="1"/>
          </p:nvPr>
        </p:nvSpPr>
        <p:spPr>
          <a:xfrm>
            <a:off x="838200" y="1148292"/>
            <a:ext cx="10515600" cy="5028671"/>
          </a:xfrm>
        </p:spPr>
        <p:txBody>
          <a:bodyPr vert="horz" lIns="91440" tIns="45720" rIns="91440" bIns="45720" rtlCol="0" anchor="t">
            <a:normAutofit/>
          </a:bodyPr>
          <a:lstStyle/>
          <a:p>
            <a:r>
              <a:rPr lang="en-US">
                <a:ea typeface="+mn-lt"/>
                <a:cs typeface="+mn-lt"/>
              </a:rPr>
              <a:t>SORT command is used to sort a file, arranging the records in a particular order. By default, the sort command sorts file assuming the contents are ASCII.</a:t>
            </a:r>
          </a:p>
          <a:p>
            <a:pPr marL="0" indent="0">
              <a:buNone/>
            </a:pPr>
            <a:endParaRPr lang="en-US">
              <a:cs typeface="Calibri"/>
            </a:endParaRPr>
          </a:p>
        </p:txBody>
      </p:sp>
      <p:pic>
        <p:nvPicPr>
          <p:cNvPr id="4" name="Picture 4" descr="Text&#10;&#10;Description automatically generated">
            <a:extLst>
              <a:ext uri="{FF2B5EF4-FFF2-40B4-BE49-F238E27FC236}">
                <a16:creationId xmlns:a16="http://schemas.microsoft.com/office/drawing/2014/main" id="{737B76FA-3073-412E-B149-3BF5FE26429E}"/>
              </a:ext>
            </a:extLst>
          </p:cNvPr>
          <p:cNvPicPr>
            <a:picLocks noChangeAspect="1"/>
          </p:cNvPicPr>
          <p:nvPr/>
        </p:nvPicPr>
        <p:blipFill>
          <a:blip r:embed="rId2"/>
          <a:stretch>
            <a:fillRect/>
          </a:stretch>
        </p:blipFill>
        <p:spPr>
          <a:xfrm>
            <a:off x="1228877" y="2769485"/>
            <a:ext cx="8923865" cy="3411506"/>
          </a:xfrm>
          <a:prstGeom prst="rect">
            <a:avLst/>
          </a:prstGeom>
        </p:spPr>
      </p:pic>
    </p:spTree>
    <p:extLst>
      <p:ext uri="{BB962C8B-B14F-4D97-AF65-F5344CB8AC3E}">
        <p14:creationId xmlns:p14="http://schemas.microsoft.com/office/powerpoint/2010/main" val="3479541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351A-48C9-4E6F-BA36-1687AB85D60D}"/>
              </a:ext>
            </a:extLst>
          </p:cNvPr>
          <p:cNvSpPr>
            <a:spLocks noGrp="1"/>
          </p:cNvSpPr>
          <p:nvPr>
            <p:ph type="title"/>
          </p:nvPr>
        </p:nvSpPr>
        <p:spPr>
          <a:xfrm>
            <a:off x="838200" y="365125"/>
            <a:ext cx="10515600" cy="769183"/>
          </a:xfrm>
        </p:spPr>
        <p:txBody>
          <a:bodyPr/>
          <a:lstStyle/>
          <a:p>
            <a:r>
              <a:rPr lang="en-US" err="1">
                <a:cs typeface="Calibri Light"/>
              </a:rPr>
              <a:t>Mkdir</a:t>
            </a:r>
            <a:r>
              <a:rPr lang="en-US">
                <a:cs typeface="Calibri Light"/>
              </a:rPr>
              <a:t> -p</a:t>
            </a:r>
            <a:endParaRPr lang="en-US"/>
          </a:p>
        </p:txBody>
      </p:sp>
      <p:sp>
        <p:nvSpPr>
          <p:cNvPr id="3" name="Content Placeholder 2">
            <a:extLst>
              <a:ext uri="{FF2B5EF4-FFF2-40B4-BE49-F238E27FC236}">
                <a16:creationId xmlns:a16="http://schemas.microsoft.com/office/drawing/2014/main" id="{29F8A6A4-3088-47FE-A6C9-72F7FB060C78}"/>
              </a:ext>
            </a:extLst>
          </p:cNvPr>
          <p:cNvSpPr>
            <a:spLocks noGrp="1"/>
          </p:cNvSpPr>
          <p:nvPr>
            <p:ph idx="1"/>
          </p:nvPr>
        </p:nvSpPr>
        <p:spPr>
          <a:xfrm>
            <a:off x="838200" y="1136197"/>
            <a:ext cx="10515600" cy="5040766"/>
          </a:xfrm>
        </p:spPr>
        <p:txBody>
          <a:bodyPr vert="horz" lIns="91440" tIns="45720" rIns="91440" bIns="45720" rtlCol="0" anchor="t">
            <a:normAutofit/>
          </a:bodyPr>
          <a:lstStyle/>
          <a:p>
            <a:r>
              <a:rPr lang="en-US" sz="2400">
                <a:ea typeface="+mn-lt"/>
                <a:cs typeface="+mn-lt"/>
              </a:rPr>
              <a:t>With the help of </a:t>
            </a:r>
            <a:r>
              <a:rPr lang="en-US" sz="2400" err="1">
                <a:ea typeface="+mn-lt"/>
                <a:cs typeface="+mn-lt"/>
              </a:rPr>
              <a:t>mkdir</a:t>
            </a:r>
            <a:r>
              <a:rPr lang="en-US" sz="2400">
                <a:ea typeface="+mn-lt"/>
                <a:cs typeface="+mn-lt"/>
              </a:rPr>
              <a:t> -p command you can create sub-directories of a directory. It will create parent directory first, if it doesn't exist. But if it already exists, then it will not print an error message and will move further to create sub-directories.</a:t>
            </a:r>
          </a:p>
          <a:p>
            <a:pPr marL="0" indent="0">
              <a:buNone/>
            </a:pPr>
            <a:endParaRPr lang="en-US" sz="2400">
              <a:cs typeface="Calibri"/>
            </a:endParaRPr>
          </a:p>
        </p:txBody>
      </p:sp>
      <p:pic>
        <p:nvPicPr>
          <p:cNvPr id="5" name="Picture 5" descr="Text&#10;&#10;Description automatically generated">
            <a:extLst>
              <a:ext uri="{FF2B5EF4-FFF2-40B4-BE49-F238E27FC236}">
                <a16:creationId xmlns:a16="http://schemas.microsoft.com/office/drawing/2014/main" id="{DACCC806-DFF8-484D-AB86-A47E3D0C3752}"/>
              </a:ext>
            </a:extLst>
          </p:cNvPr>
          <p:cNvPicPr>
            <a:picLocks noChangeAspect="1"/>
          </p:cNvPicPr>
          <p:nvPr/>
        </p:nvPicPr>
        <p:blipFill>
          <a:blip r:embed="rId2"/>
          <a:stretch>
            <a:fillRect/>
          </a:stretch>
        </p:blipFill>
        <p:spPr>
          <a:xfrm>
            <a:off x="1374020" y="2425785"/>
            <a:ext cx="9032722" cy="3530430"/>
          </a:xfrm>
          <a:prstGeom prst="rect">
            <a:avLst/>
          </a:prstGeom>
        </p:spPr>
      </p:pic>
    </p:spTree>
    <p:extLst>
      <p:ext uri="{BB962C8B-B14F-4D97-AF65-F5344CB8AC3E}">
        <p14:creationId xmlns:p14="http://schemas.microsoft.com/office/powerpoint/2010/main" val="3639563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8CC59-27E5-454B-BE21-D7AF02DB1D99}"/>
              </a:ext>
            </a:extLst>
          </p:cNvPr>
          <p:cNvSpPr>
            <a:spLocks noGrp="1"/>
          </p:cNvSpPr>
          <p:nvPr>
            <p:ph type="title"/>
          </p:nvPr>
        </p:nvSpPr>
        <p:spPr>
          <a:xfrm>
            <a:off x="838200" y="365125"/>
            <a:ext cx="10515600" cy="853849"/>
          </a:xfrm>
        </p:spPr>
        <p:txBody>
          <a:bodyPr/>
          <a:lstStyle/>
          <a:p>
            <a:r>
              <a:rPr lang="en-US" err="1">
                <a:cs typeface="Calibri Light"/>
              </a:rPr>
              <a:t>Mkdir</a:t>
            </a:r>
            <a:r>
              <a:rPr lang="en-US">
                <a:cs typeface="Calibri Light"/>
              </a:rPr>
              <a:t> demo{</a:t>
            </a:r>
            <a:r>
              <a:rPr lang="en-US" err="1">
                <a:cs typeface="Calibri Light"/>
              </a:rPr>
              <a:t>a,b,c</a:t>
            </a:r>
            <a:r>
              <a:rPr lang="en-US">
                <a:cs typeface="Calibri Light"/>
              </a:rPr>
              <a:t>}</a:t>
            </a:r>
          </a:p>
        </p:txBody>
      </p:sp>
      <p:sp>
        <p:nvSpPr>
          <p:cNvPr id="3" name="Content Placeholder 2">
            <a:extLst>
              <a:ext uri="{FF2B5EF4-FFF2-40B4-BE49-F238E27FC236}">
                <a16:creationId xmlns:a16="http://schemas.microsoft.com/office/drawing/2014/main" id="{BC73CC04-6D1F-4DF5-9560-9DCBD2B24089}"/>
              </a:ext>
            </a:extLst>
          </p:cNvPr>
          <p:cNvSpPr>
            <a:spLocks noGrp="1"/>
          </p:cNvSpPr>
          <p:nvPr>
            <p:ph idx="1"/>
          </p:nvPr>
        </p:nvSpPr>
        <p:spPr>
          <a:xfrm>
            <a:off x="838200" y="1281340"/>
            <a:ext cx="10515600" cy="4895623"/>
          </a:xfrm>
        </p:spPr>
        <p:txBody>
          <a:bodyPr vert="horz" lIns="91440" tIns="45720" rIns="91440" bIns="45720" rtlCol="0" anchor="t">
            <a:normAutofit/>
          </a:bodyPr>
          <a:lstStyle/>
          <a:p>
            <a:r>
              <a:rPr lang="en-US">
                <a:cs typeface="Calibri" panose="020F0502020204030204"/>
              </a:rPr>
              <a:t>Creates multiple directories in current working directory</a:t>
            </a:r>
          </a:p>
          <a:p>
            <a:pPr marL="0" indent="0">
              <a:buNone/>
            </a:pPr>
            <a:endParaRPr lang="en-US">
              <a:cs typeface="Calibri" panose="020F0502020204030204"/>
            </a:endParaRPr>
          </a:p>
        </p:txBody>
      </p:sp>
      <p:pic>
        <p:nvPicPr>
          <p:cNvPr id="4" name="Picture 4" descr="Text&#10;&#10;Description automatically generated">
            <a:extLst>
              <a:ext uri="{FF2B5EF4-FFF2-40B4-BE49-F238E27FC236}">
                <a16:creationId xmlns:a16="http://schemas.microsoft.com/office/drawing/2014/main" id="{9D47E43B-A91E-43F1-9263-133E7AF4B16A}"/>
              </a:ext>
            </a:extLst>
          </p:cNvPr>
          <p:cNvPicPr>
            <a:picLocks noChangeAspect="1"/>
          </p:cNvPicPr>
          <p:nvPr/>
        </p:nvPicPr>
        <p:blipFill>
          <a:blip r:embed="rId2"/>
          <a:stretch>
            <a:fillRect/>
          </a:stretch>
        </p:blipFill>
        <p:spPr>
          <a:xfrm>
            <a:off x="1785258" y="1977223"/>
            <a:ext cx="8452151" cy="3592982"/>
          </a:xfrm>
          <a:prstGeom prst="rect">
            <a:avLst/>
          </a:prstGeom>
        </p:spPr>
      </p:pic>
    </p:spTree>
    <p:extLst>
      <p:ext uri="{BB962C8B-B14F-4D97-AF65-F5344CB8AC3E}">
        <p14:creationId xmlns:p14="http://schemas.microsoft.com/office/powerpoint/2010/main" val="2867109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993D1-7CEC-4864-A2D8-FA2EC3C29916}"/>
              </a:ext>
            </a:extLst>
          </p:cNvPr>
          <p:cNvSpPr>
            <a:spLocks noGrp="1"/>
          </p:cNvSpPr>
          <p:nvPr>
            <p:ph type="title"/>
          </p:nvPr>
        </p:nvSpPr>
        <p:spPr>
          <a:xfrm>
            <a:off x="838200" y="365125"/>
            <a:ext cx="10515600" cy="841754"/>
          </a:xfrm>
        </p:spPr>
        <p:txBody>
          <a:bodyPr/>
          <a:lstStyle/>
          <a:p>
            <a:r>
              <a:rPr lang="en-US">
                <a:cs typeface="Calibri Light"/>
              </a:rPr>
              <a:t>Rm -rf </a:t>
            </a:r>
            <a:endParaRPr lang="en-US"/>
          </a:p>
        </p:txBody>
      </p:sp>
      <p:sp>
        <p:nvSpPr>
          <p:cNvPr id="3" name="Content Placeholder 2">
            <a:extLst>
              <a:ext uri="{FF2B5EF4-FFF2-40B4-BE49-F238E27FC236}">
                <a16:creationId xmlns:a16="http://schemas.microsoft.com/office/drawing/2014/main" id="{322D830A-4EBE-4601-8873-0DD6BE93B8FF}"/>
              </a:ext>
            </a:extLst>
          </p:cNvPr>
          <p:cNvSpPr>
            <a:spLocks noGrp="1"/>
          </p:cNvSpPr>
          <p:nvPr>
            <p:ph idx="1"/>
          </p:nvPr>
        </p:nvSpPr>
        <p:spPr>
          <a:xfrm>
            <a:off x="838200" y="1305530"/>
            <a:ext cx="10515600" cy="4871433"/>
          </a:xfrm>
        </p:spPr>
        <p:txBody>
          <a:bodyPr vert="horz" lIns="91440" tIns="45720" rIns="91440" bIns="45720" rtlCol="0" anchor="t">
            <a:normAutofit/>
          </a:bodyPr>
          <a:lstStyle/>
          <a:p>
            <a:r>
              <a:rPr lang="en-US" sz="2400">
                <a:ea typeface="+mn-lt"/>
                <a:cs typeface="+mn-lt"/>
              </a:rPr>
              <a:t>The rm -rf command is one of the fastest way to delete a folder and its contents. Linux rm -rf command deletes directory forcefully. It means a file or directory will be deleted anyhow even if it has read-only permission.</a:t>
            </a:r>
          </a:p>
          <a:p>
            <a:pPr marL="0" indent="0">
              <a:buNone/>
            </a:pPr>
            <a:endParaRPr lang="en-US" sz="2400">
              <a:cs typeface="Calibri"/>
            </a:endParaRPr>
          </a:p>
        </p:txBody>
      </p:sp>
      <p:pic>
        <p:nvPicPr>
          <p:cNvPr id="4" name="Picture 4" descr="Text&#10;&#10;Description automatically generated">
            <a:extLst>
              <a:ext uri="{FF2B5EF4-FFF2-40B4-BE49-F238E27FC236}">
                <a16:creationId xmlns:a16="http://schemas.microsoft.com/office/drawing/2014/main" id="{BA4E8FAD-D16D-44BE-A8A9-F51045756BFF}"/>
              </a:ext>
            </a:extLst>
          </p:cNvPr>
          <p:cNvPicPr>
            <a:picLocks noChangeAspect="1"/>
          </p:cNvPicPr>
          <p:nvPr/>
        </p:nvPicPr>
        <p:blipFill>
          <a:blip r:embed="rId2"/>
          <a:stretch>
            <a:fillRect/>
          </a:stretch>
        </p:blipFill>
        <p:spPr>
          <a:xfrm>
            <a:off x="1494972" y="2666652"/>
            <a:ext cx="9020628" cy="3435744"/>
          </a:xfrm>
          <a:prstGeom prst="rect">
            <a:avLst/>
          </a:prstGeom>
        </p:spPr>
      </p:pic>
    </p:spTree>
    <p:extLst>
      <p:ext uri="{BB962C8B-B14F-4D97-AF65-F5344CB8AC3E}">
        <p14:creationId xmlns:p14="http://schemas.microsoft.com/office/powerpoint/2010/main" val="4014062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F35C-C86E-41C7-94CF-C9422D79E250}"/>
              </a:ext>
            </a:extLst>
          </p:cNvPr>
          <p:cNvSpPr>
            <a:spLocks noGrp="1"/>
          </p:cNvSpPr>
          <p:nvPr>
            <p:ph type="title"/>
          </p:nvPr>
        </p:nvSpPr>
        <p:spPr>
          <a:xfrm>
            <a:off x="838200" y="365125"/>
            <a:ext cx="10515600" cy="914325"/>
          </a:xfrm>
        </p:spPr>
        <p:txBody>
          <a:bodyPr/>
          <a:lstStyle/>
          <a:p>
            <a:r>
              <a:rPr lang="en-US">
                <a:cs typeface="Calibri Light"/>
              </a:rPr>
              <a:t>Ls -</a:t>
            </a:r>
            <a:r>
              <a:rPr lang="en-US" err="1">
                <a:cs typeface="Calibri Light"/>
              </a:rPr>
              <a:t>lr</a:t>
            </a:r>
            <a:endParaRPr lang="en-US" err="1"/>
          </a:p>
        </p:txBody>
      </p:sp>
      <p:sp>
        <p:nvSpPr>
          <p:cNvPr id="3" name="Content Placeholder 2">
            <a:extLst>
              <a:ext uri="{FF2B5EF4-FFF2-40B4-BE49-F238E27FC236}">
                <a16:creationId xmlns:a16="http://schemas.microsoft.com/office/drawing/2014/main" id="{9DA928D6-5C2F-458A-A6B3-222012ABE8BC}"/>
              </a:ext>
            </a:extLst>
          </p:cNvPr>
          <p:cNvSpPr>
            <a:spLocks noGrp="1"/>
          </p:cNvSpPr>
          <p:nvPr>
            <p:ph idx="1"/>
          </p:nvPr>
        </p:nvSpPr>
        <p:spPr>
          <a:xfrm>
            <a:off x="838200" y="1293435"/>
            <a:ext cx="10515600" cy="4883528"/>
          </a:xfrm>
        </p:spPr>
        <p:txBody>
          <a:bodyPr vert="horz" lIns="91440" tIns="45720" rIns="91440" bIns="45720" rtlCol="0" anchor="t">
            <a:normAutofit/>
          </a:bodyPr>
          <a:lstStyle/>
          <a:p>
            <a:r>
              <a:rPr lang="en-US">
                <a:latin typeface="Arial"/>
                <a:cs typeface="Arial"/>
              </a:rPr>
              <a:t>Long lists the names of files in reverse order without displaying hidden files in a particular Unix directory</a:t>
            </a:r>
            <a:r>
              <a:rPr lang="en-US">
                <a:cs typeface="Calibri"/>
              </a:rPr>
              <a:t> </a:t>
            </a:r>
            <a:endParaRPr lang="en-US">
              <a:ea typeface="+mn-lt"/>
              <a:cs typeface="+mn-lt"/>
            </a:endParaRPr>
          </a:p>
          <a:p>
            <a:pPr marL="0" indent="0">
              <a:buNone/>
            </a:pPr>
            <a:endParaRPr lang="en-US">
              <a:cs typeface="Calibri"/>
            </a:endParaRPr>
          </a:p>
          <a:p>
            <a:endParaRPr lang="en-US">
              <a:cs typeface="Calibri"/>
            </a:endParaRPr>
          </a:p>
        </p:txBody>
      </p:sp>
      <p:pic>
        <p:nvPicPr>
          <p:cNvPr id="4" name="Picture 4" descr="Graphical user interface, text&#10;&#10;Description automatically generated">
            <a:extLst>
              <a:ext uri="{FF2B5EF4-FFF2-40B4-BE49-F238E27FC236}">
                <a16:creationId xmlns:a16="http://schemas.microsoft.com/office/drawing/2014/main" id="{D78B0CB6-E2AB-4098-9581-F792B42410C5}"/>
              </a:ext>
            </a:extLst>
          </p:cNvPr>
          <p:cNvPicPr>
            <a:picLocks noChangeAspect="1"/>
          </p:cNvPicPr>
          <p:nvPr/>
        </p:nvPicPr>
        <p:blipFill rotWithShape="1">
          <a:blip r:embed="rId2"/>
          <a:srcRect l="22489" t="18349" r="17256" b="3643"/>
          <a:stretch/>
        </p:blipFill>
        <p:spPr>
          <a:xfrm>
            <a:off x="1579639" y="2463952"/>
            <a:ext cx="8815979" cy="3988495"/>
          </a:xfrm>
          <a:prstGeom prst="rect">
            <a:avLst/>
          </a:prstGeom>
        </p:spPr>
      </p:pic>
    </p:spTree>
    <p:extLst>
      <p:ext uri="{BB962C8B-B14F-4D97-AF65-F5344CB8AC3E}">
        <p14:creationId xmlns:p14="http://schemas.microsoft.com/office/powerpoint/2010/main" val="170848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F3C48-AF71-491B-87D8-77E073104999}"/>
              </a:ext>
            </a:extLst>
          </p:cNvPr>
          <p:cNvSpPr>
            <a:spLocks noGrp="1"/>
          </p:cNvSpPr>
          <p:nvPr>
            <p:ph type="title"/>
          </p:nvPr>
        </p:nvSpPr>
        <p:spPr/>
        <p:txBody>
          <a:bodyPr/>
          <a:lstStyle/>
          <a:p>
            <a:r>
              <a:rPr lang="en-US">
                <a:cs typeface="Calibri Light"/>
              </a:rPr>
              <a:t>Ls -l</a:t>
            </a:r>
          </a:p>
        </p:txBody>
      </p:sp>
      <p:sp>
        <p:nvSpPr>
          <p:cNvPr id="3" name="Content Placeholder 2">
            <a:extLst>
              <a:ext uri="{FF2B5EF4-FFF2-40B4-BE49-F238E27FC236}">
                <a16:creationId xmlns:a16="http://schemas.microsoft.com/office/drawing/2014/main" id="{EE0FA2BA-9351-4E1B-96C2-EAAD738210D0}"/>
              </a:ext>
            </a:extLst>
          </p:cNvPr>
          <p:cNvSpPr>
            <a:spLocks noGrp="1"/>
          </p:cNvSpPr>
          <p:nvPr>
            <p:ph idx="1"/>
          </p:nvPr>
        </p:nvSpPr>
        <p:spPr/>
        <p:txBody>
          <a:bodyPr vert="horz" lIns="91440" tIns="45720" rIns="91440" bIns="45720" rtlCol="0" anchor="t">
            <a:normAutofit/>
          </a:bodyPr>
          <a:lstStyle/>
          <a:p>
            <a:r>
              <a:rPr lang="en-US">
                <a:ea typeface="+mn-lt"/>
                <a:cs typeface="+mn-lt"/>
              </a:rPr>
              <a:t>ls -l. The -l option signifies </a:t>
            </a:r>
            <a:r>
              <a:rPr lang="en-US" b="1">
                <a:ea typeface="+mn-lt"/>
                <a:cs typeface="+mn-lt"/>
              </a:rPr>
              <a:t>the long list format</a:t>
            </a:r>
            <a:r>
              <a:rPr lang="en-US">
                <a:ea typeface="+mn-lt"/>
                <a:cs typeface="+mn-lt"/>
              </a:rPr>
              <a:t>. This shows a lot more information presented to the user than the standard command. </a:t>
            </a:r>
          </a:p>
          <a:p>
            <a:pPr marL="0" indent="0">
              <a:buNone/>
            </a:pPr>
            <a:endParaRPr lang="en-US">
              <a:cs typeface="Calibri"/>
            </a:endParaRPr>
          </a:p>
        </p:txBody>
      </p:sp>
      <p:pic>
        <p:nvPicPr>
          <p:cNvPr id="4" name="Picture 4" descr="Graphical user interface, text&#10;&#10;Description automatically generated">
            <a:extLst>
              <a:ext uri="{FF2B5EF4-FFF2-40B4-BE49-F238E27FC236}">
                <a16:creationId xmlns:a16="http://schemas.microsoft.com/office/drawing/2014/main" id="{D88C725F-DB1D-4862-BA9C-A56942F7025A}"/>
              </a:ext>
            </a:extLst>
          </p:cNvPr>
          <p:cNvPicPr>
            <a:picLocks noChangeAspect="1"/>
          </p:cNvPicPr>
          <p:nvPr/>
        </p:nvPicPr>
        <p:blipFill>
          <a:blip r:embed="rId2"/>
          <a:stretch>
            <a:fillRect/>
          </a:stretch>
        </p:blipFill>
        <p:spPr>
          <a:xfrm>
            <a:off x="1152526" y="3096936"/>
            <a:ext cx="9636917" cy="3200159"/>
          </a:xfrm>
          <a:prstGeom prst="rect">
            <a:avLst/>
          </a:prstGeom>
        </p:spPr>
      </p:pic>
    </p:spTree>
    <p:extLst>
      <p:ext uri="{BB962C8B-B14F-4D97-AF65-F5344CB8AC3E}">
        <p14:creationId xmlns:p14="http://schemas.microsoft.com/office/powerpoint/2010/main" val="1441912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9EDFC-F66B-4CD2-8ED5-E78D0945056A}"/>
              </a:ext>
            </a:extLst>
          </p:cNvPr>
          <p:cNvSpPr>
            <a:spLocks noGrp="1"/>
          </p:cNvSpPr>
          <p:nvPr>
            <p:ph type="title"/>
          </p:nvPr>
        </p:nvSpPr>
        <p:spPr>
          <a:xfrm>
            <a:off x="838200" y="365125"/>
            <a:ext cx="10515600" cy="732897"/>
          </a:xfrm>
        </p:spPr>
        <p:txBody>
          <a:bodyPr/>
          <a:lstStyle/>
          <a:p>
            <a:r>
              <a:rPr lang="en-US">
                <a:cs typeface="Calibri Light"/>
              </a:rPr>
              <a:t>Ls –l -a</a:t>
            </a:r>
            <a:endParaRPr lang="en-US"/>
          </a:p>
        </p:txBody>
      </p:sp>
      <p:sp>
        <p:nvSpPr>
          <p:cNvPr id="3" name="Content Placeholder 2">
            <a:extLst>
              <a:ext uri="{FF2B5EF4-FFF2-40B4-BE49-F238E27FC236}">
                <a16:creationId xmlns:a16="http://schemas.microsoft.com/office/drawing/2014/main" id="{A7F84411-D8F8-4B99-800F-07FDC46508C7}"/>
              </a:ext>
            </a:extLst>
          </p:cNvPr>
          <p:cNvSpPr>
            <a:spLocks noGrp="1"/>
          </p:cNvSpPr>
          <p:nvPr>
            <p:ph idx="1"/>
          </p:nvPr>
        </p:nvSpPr>
        <p:spPr>
          <a:xfrm>
            <a:off x="838200" y="1112006"/>
            <a:ext cx="10515600" cy="5064957"/>
          </a:xfrm>
        </p:spPr>
        <p:txBody>
          <a:bodyPr vert="horz" lIns="91440" tIns="45720" rIns="91440" bIns="45720" rtlCol="0" anchor="t">
            <a:normAutofit/>
          </a:bodyPr>
          <a:lstStyle/>
          <a:p>
            <a:r>
              <a:rPr lang="en-US">
                <a:latin typeface="Arial"/>
                <a:cs typeface="Arial"/>
              </a:rPr>
              <a:t>Long lists the names of files including hidden files in a particular Unix directory</a:t>
            </a:r>
          </a:p>
          <a:p>
            <a:pPr marL="0" indent="0">
              <a:buNone/>
            </a:pPr>
            <a:endParaRPr lang="en-US">
              <a:latin typeface="Arial"/>
              <a:cs typeface="Arial"/>
            </a:endParaRPr>
          </a:p>
        </p:txBody>
      </p:sp>
      <p:pic>
        <p:nvPicPr>
          <p:cNvPr id="6" name="Picture 4" descr="Graphical user interface, text&#10;&#10;Description automatically generated">
            <a:extLst>
              <a:ext uri="{FF2B5EF4-FFF2-40B4-BE49-F238E27FC236}">
                <a16:creationId xmlns:a16="http://schemas.microsoft.com/office/drawing/2014/main" id="{A9E179C0-E8C4-4911-AB4B-8C38FD27395D}"/>
              </a:ext>
            </a:extLst>
          </p:cNvPr>
          <p:cNvPicPr>
            <a:picLocks noChangeAspect="1"/>
          </p:cNvPicPr>
          <p:nvPr/>
        </p:nvPicPr>
        <p:blipFill rotWithShape="1">
          <a:blip r:embed="rId2"/>
          <a:srcRect l="22489" t="18349" r="17256" b="3643"/>
          <a:stretch/>
        </p:blipFill>
        <p:spPr>
          <a:xfrm>
            <a:off x="1579639" y="2463952"/>
            <a:ext cx="8815979" cy="3988495"/>
          </a:xfrm>
          <a:prstGeom prst="rect">
            <a:avLst/>
          </a:prstGeom>
        </p:spPr>
      </p:pic>
    </p:spTree>
    <p:extLst>
      <p:ext uri="{BB962C8B-B14F-4D97-AF65-F5344CB8AC3E}">
        <p14:creationId xmlns:p14="http://schemas.microsoft.com/office/powerpoint/2010/main" val="3830390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BBAC6-B2BC-4586-BEC7-3D881B860228}"/>
              </a:ext>
            </a:extLst>
          </p:cNvPr>
          <p:cNvSpPr>
            <a:spLocks noGrp="1"/>
          </p:cNvSpPr>
          <p:nvPr>
            <p:ph type="title"/>
          </p:nvPr>
        </p:nvSpPr>
        <p:spPr>
          <a:xfrm>
            <a:off x="838200" y="365125"/>
            <a:ext cx="10515600" cy="696611"/>
          </a:xfrm>
        </p:spPr>
        <p:txBody>
          <a:bodyPr/>
          <a:lstStyle/>
          <a:p>
            <a:r>
              <a:rPr lang="en-US">
                <a:cs typeface="Calibri Light"/>
              </a:rPr>
              <a:t>Ls –l –a  -r</a:t>
            </a:r>
            <a:endParaRPr lang="en-US"/>
          </a:p>
        </p:txBody>
      </p:sp>
      <p:sp>
        <p:nvSpPr>
          <p:cNvPr id="3" name="Content Placeholder 2">
            <a:extLst>
              <a:ext uri="{FF2B5EF4-FFF2-40B4-BE49-F238E27FC236}">
                <a16:creationId xmlns:a16="http://schemas.microsoft.com/office/drawing/2014/main" id="{4BD14A82-C132-4E70-9F75-FF5DB5C90986}"/>
              </a:ext>
            </a:extLst>
          </p:cNvPr>
          <p:cNvSpPr>
            <a:spLocks noGrp="1"/>
          </p:cNvSpPr>
          <p:nvPr>
            <p:ph idx="1"/>
          </p:nvPr>
        </p:nvSpPr>
        <p:spPr>
          <a:xfrm>
            <a:off x="838200" y="1075721"/>
            <a:ext cx="10515600" cy="5101242"/>
          </a:xfrm>
        </p:spPr>
        <p:txBody>
          <a:bodyPr vert="horz" lIns="91440" tIns="45720" rIns="91440" bIns="45720" rtlCol="0" anchor="t">
            <a:normAutofit/>
          </a:bodyPr>
          <a:lstStyle/>
          <a:p>
            <a:r>
              <a:rPr lang="en-US">
                <a:latin typeface="Arial"/>
                <a:cs typeface="Arial"/>
              </a:rPr>
              <a:t>Long lists the names of files in reverse order including hidden files in a particular Unix directory</a:t>
            </a:r>
            <a:r>
              <a:rPr lang="en-US">
                <a:ea typeface="+mn-lt"/>
                <a:cs typeface="+mn-lt"/>
              </a:rPr>
              <a:t> </a:t>
            </a:r>
          </a:p>
          <a:p>
            <a:pPr marL="0" indent="0">
              <a:buNone/>
            </a:pPr>
            <a:endParaRPr lang="en-US">
              <a:cs typeface="Calibri"/>
            </a:endParaRPr>
          </a:p>
          <a:p>
            <a:endParaRPr lang="en-US">
              <a:cs typeface="Calibri"/>
            </a:endParaRPr>
          </a:p>
        </p:txBody>
      </p:sp>
      <p:pic>
        <p:nvPicPr>
          <p:cNvPr id="5" name="Picture 5" descr="A picture containing calendar&#10;&#10;Description automatically generated">
            <a:extLst>
              <a:ext uri="{FF2B5EF4-FFF2-40B4-BE49-F238E27FC236}">
                <a16:creationId xmlns:a16="http://schemas.microsoft.com/office/drawing/2014/main" id="{A16CCB72-EFA0-4D81-AEBD-48338CD76425}"/>
              </a:ext>
            </a:extLst>
          </p:cNvPr>
          <p:cNvPicPr>
            <a:picLocks noChangeAspect="1"/>
          </p:cNvPicPr>
          <p:nvPr/>
        </p:nvPicPr>
        <p:blipFill>
          <a:blip r:embed="rId2"/>
          <a:stretch>
            <a:fillRect/>
          </a:stretch>
        </p:blipFill>
        <p:spPr>
          <a:xfrm>
            <a:off x="1240972" y="2155454"/>
            <a:ext cx="9093199" cy="3877569"/>
          </a:xfrm>
          <a:prstGeom prst="rect">
            <a:avLst/>
          </a:prstGeom>
        </p:spPr>
      </p:pic>
    </p:spTree>
    <p:extLst>
      <p:ext uri="{BB962C8B-B14F-4D97-AF65-F5344CB8AC3E}">
        <p14:creationId xmlns:p14="http://schemas.microsoft.com/office/powerpoint/2010/main" val="962134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D141-824C-444B-9E69-C654C9A44F04}"/>
              </a:ext>
            </a:extLst>
          </p:cNvPr>
          <p:cNvSpPr>
            <a:spLocks noGrp="1"/>
          </p:cNvSpPr>
          <p:nvPr>
            <p:ph type="title"/>
          </p:nvPr>
        </p:nvSpPr>
        <p:spPr>
          <a:xfrm>
            <a:off x="838200" y="365125"/>
            <a:ext cx="10515600" cy="781278"/>
          </a:xfrm>
        </p:spPr>
        <p:txBody>
          <a:bodyPr/>
          <a:lstStyle/>
          <a:p>
            <a:r>
              <a:rPr lang="en-US">
                <a:cs typeface="Calibri Light"/>
              </a:rPr>
              <a:t>Ls -lar</a:t>
            </a:r>
            <a:endParaRPr lang="en-US"/>
          </a:p>
        </p:txBody>
      </p:sp>
      <p:sp>
        <p:nvSpPr>
          <p:cNvPr id="3" name="Content Placeholder 2">
            <a:extLst>
              <a:ext uri="{FF2B5EF4-FFF2-40B4-BE49-F238E27FC236}">
                <a16:creationId xmlns:a16="http://schemas.microsoft.com/office/drawing/2014/main" id="{53D13608-4011-4FC0-BAB0-86DA411C3C45}"/>
              </a:ext>
            </a:extLst>
          </p:cNvPr>
          <p:cNvSpPr>
            <a:spLocks noGrp="1"/>
          </p:cNvSpPr>
          <p:nvPr>
            <p:ph idx="1"/>
          </p:nvPr>
        </p:nvSpPr>
        <p:spPr>
          <a:xfrm>
            <a:off x="838200" y="1269245"/>
            <a:ext cx="10515600" cy="4907718"/>
          </a:xfrm>
        </p:spPr>
        <p:txBody>
          <a:bodyPr vert="horz" lIns="91440" tIns="45720" rIns="91440" bIns="45720" rtlCol="0" anchor="t">
            <a:normAutofit/>
          </a:bodyPr>
          <a:lstStyle/>
          <a:p>
            <a:r>
              <a:rPr lang="en-US" sz="2400">
                <a:ea typeface="+mn-lt"/>
                <a:cs typeface="+mn-lt"/>
              </a:rPr>
              <a:t> -lar displays the same files, only now in reversed order of the last change, so that the file changed most recently occurs at the bottom of the list.</a:t>
            </a:r>
          </a:p>
          <a:p>
            <a:pPr marL="0" indent="0">
              <a:buNone/>
            </a:pPr>
            <a:endParaRPr lang="en-US" sz="2400">
              <a:cs typeface="Calibri"/>
            </a:endParaRPr>
          </a:p>
        </p:txBody>
      </p:sp>
      <p:pic>
        <p:nvPicPr>
          <p:cNvPr id="4" name="Picture 4" descr="A picture containing calendar&#10;&#10;Description automatically generated">
            <a:extLst>
              <a:ext uri="{FF2B5EF4-FFF2-40B4-BE49-F238E27FC236}">
                <a16:creationId xmlns:a16="http://schemas.microsoft.com/office/drawing/2014/main" id="{2821D0A1-7EB1-4D6B-A388-9CBA46A880C9}"/>
              </a:ext>
            </a:extLst>
          </p:cNvPr>
          <p:cNvPicPr>
            <a:picLocks noChangeAspect="1"/>
          </p:cNvPicPr>
          <p:nvPr/>
        </p:nvPicPr>
        <p:blipFill>
          <a:blip r:embed="rId2"/>
          <a:stretch>
            <a:fillRect/>
          </a:stretch>
        </p:blipFill>
        <p:spPr>
          <a:xfrm>
            <a:off x="1531258" y="2300597"/>
            <a:ext cx="9165770" cy="3623569"/>
          </a:xfrm>
          <a:prstGeom prst="rect">
            <a:avLst/>
          </a:prstGeom>
        </p:spPr>
      </p:pic>
    </p:spTree>
    <p:extLst>
      <p:ext uri="{BB962C8B-B14F-4D97-AF65-F5344CB8AC3E}">
        <p14:creationId xmlns:p14="http://schemas.microsoft.com/office/powerpoint/2010/main" val="813331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4478-F0FB-4E40-8922-A86CC1369CC6}"/>
              </a:ext>
            </a:extLst>
          </p:cNvPr>
          <p:cNvSpPr>
            <a:spLocks noGrp="1"/>
          </p:cNvSpPr>
          <p:nvPr>
            <p:ph type="title"/>
          </p:nvPr>
        </p:nvSpPr>
        <p:spPr>
          <a:xfrm>
            <a:off x="838200" y="365125"/>
            <a:ext cx="10515600" cy="817563"/>
          </a:xfrm>
        </p:spPr>
        <p:txBody>
          <a:bodyPr/>
          <a:lstStyle/>
          <a:p>
            <a:r>
              <a:rPr lang="en-US">
                <a:cs typeface="Calibri Light"/>
              </a:rPr>
              <a:t>passwd</a:t>
            </a:r>
            <a:endParaRPr lang="en-US"/>
          </a:p>
        </p:txBody>
      </p:sp>
      <p:sp>
        <p:nvSpPr>
          <p:cNvPr id="3" name="Content Placeholder 2">
            <a:extLst>
              <a:ext uri="{FF2B5EF4-FFF2-40B4-BE49-F238E27FC236}">
                <a16:creationId xmlns:a16="http://schemas.microsoft.com/office/drawing/2014/main" id="{6375A412-BABC-41F8-A736-FFA953EF58B4}"/>
              </a:ext>
            </a:extLst>
          </p:cNvPr>
          <p:cNvSpPr>
            <a:spLocks noGrp="1"/>
          </p:cNvSpPr>
          <p:nvPr>
            <p:ph idx="1"/>
          </p:nvPr>
        </p:nvSpPr>
        <p:spPr>
          <a:xfrm>
            <a:off x="838200" y="1184578"/>
            <a:ext cx="10515600" cy="4992385"/>
          </a:xfrm>
        </p:spPr>
        <p:txBody>
          <a:bodyPr vert="horz" lIns="91440" tIns="45720" rIns="91440" bIns="45720" rtlCol="0" anchor="t">
            <a:normAutofit/>
          </a:bodyPr>
          <a:lstStyle/>
          <a:p>
            <a:r>
              <a:rPr lang="en-US">
                <a:ea typeface="+mn-lt"/>
                <a:cs typeface="+mn-lt"/>
              </a:rPr>
              <a:t>passwd is a command on Unix operating systems used to change a user's password. </a:t>
            </a:r>
          </a:p>
          <a:p>
            <a:pPr marL="0" indent="0">
              <a:buNone/>
            </a:pPr>
            <a:endParaRPr lang="en-US">
              <a:cs typeface="Calibri"/>
            </a:endParaRPr>
          </a:p>
        </p:txBody>
      </p:sp>
      <p:pic>
        <p:nvPicPr>
          <p:cNvPr id="4" name="Picture 4" descr="Text&#10;&#10;Description automatically generated">
            <a:extLst>
              <a:ext uri="{FF2B5EF4-FFF2-40B4-BE49-F238E27FC236}">
                <a16:creationId xmlns:a16="http://schemas.microsoft.com/office/drawing/2014/main" id="{A18BFD44-3B5B-46CF-BB96-C32A4EDAB36A}"/>
              </a:ext>
            </a:extLst>
          </p:cNvPr>
          <p:cNvPicPr>
            <a:picLocks noChangeAspect="1"/>
          </p:cNvPicPr>
          <p:nvPr/>
        </p:nvPicPr>
        <p:blipFill>
          <a:blip r:embed="rId2"/>
          <a:stretch>
            <a:fillRect/>
          </a:stretch>
        </p:blipFill>
        <p:spPr>
          <a:xfrm>
            <a:off x="1277258" y="2259512"/>
            <a:ext cx="9274627" cy="3524310"/>
          </a:xfrm>
          <a:prstGeom prst="rect">
            <a:avLst/>
          </a:prstGeom>
        </p:spPr>
      </p:pic>
    </p:spTree>
    <p:extLst>
      <p:ext uri="{BB962C8B-B14F-4D97-AF65-F5344CB8AC3E}">
        <p14:creationId xmlns:p14="http://schemas.microsoft.com/office/powerpoint/2010/main" val="2724634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A4F7E-ED29-4793-AC68-BB075A309AEA}"/>
              </a:ext>
            </a:extLst>
          </p:cNvPr>
          <p:cNvSpPr>
            <a:spLocks noGrp="1"/>
          </p:cNvSpPr>
          <p:nvPr>
            <p:ph type="title"/>
          </p:nvPr>
        </p:nvSpPr>
        <p:spPr>
          <a:xfrm>
            <a:off x="838200" y="365125"/>
            <a:ext cx="10515600" cy="805468"/>
          </a:xfrm>
        </p:spPr>
        <p:txBody>
          <a:bodyPr/>
          <a:lstStyle/>
          <a:p>
            <a:r>
              <a:rPr lang="en-US">
                <a:cs typeface="Calibri Light"/>
              </a:rPr>
              <a:t>Sudo apt install</a:t>
            </a:r>
            <a:endParaRPr lang="en-US"/>
          </a:p>
        </p:txBody>
      </p:sp>
      <p:sp>
        <p:nvSpPr>
          <p:cNvPr id="3" name="Content Placeholder 2">
            <a:extLst>
              <a:ext uri="{FF2B5EF4-FFF2-40B4-BE49-F238E27FC236}">
                <a16:creationId xmlns:a16="http://schemas.microsoft.com/office/drawing/2014/main" id="{630B1BE8-F355-4DFA-BC39-78869EA150F7}"/>
              </a:ext>
            </a:extLst>
          </p:cNvPr>
          <p:cNvSpPr>
            <a:spLocks noGrp="1"/>
          </p:cNvSpPr>
          <p:nvPr>
            <p:ph idx="1"/>
          </p:nvPr>
        </p:nvSpPr>
        <p:spPr>
          <a:xfrm>
            <a:off x="838200" y="1232959"/>
            <a:ext cx="10515600" cy="4944004"/>
          </a:xfrm>
        </p:spPr>
        <p:txBody>
          <a:bodyPr vert="horz" lIns="91440" tIns="45720" rIns="91440" bIns="45720" rtlCol="0" anchor="t">
            <a:normAutofit/>
          </a:bodyPr>
          <a:lstStyle/>
          <a:p>
            <a:r>
              <a:rPr lang="en-US" sz="2400">
                <a:ea typeface="+mn-lt"/>
                <a:cs typeface="+mn-lt"/>
              </a:rPr>
              <a:t> </a:t>
            </a:r>
            <a:r>
              <a:rPr lang="en-US" sz="2400" err="1">
                <a:ea typeface="+mn-lt"/>
                <a:cs typeface="+mn-lt"/>
              </a:rPr>
              <a:t>sudo</a:t>
            </a:r>
            <a:r>
              <a:rPr lang="en-US" sz="2400">
                <a:ea typeface="+mn-lt"/>
                <a:cs typeface="+mn-lt"/>
              </a:rPr>
              <a:t> apt-get install command is used to download the latest version of your desired application from an online software repository pointed to by your sources</a:t>
            </a:r>
          </a:p>
          <a:p>
            <a:pPr marL="0" indent="0">
              <a:buNone/>
            </a:pPr>
            <a:endParaRPr lang="en-US" sz="2400">
              <a:cs typeface="Calibri"/>
            </a:endParaRPr>
          </a:p>
        </p:txBody>
      </p:sp>
      <p:pic>
        <p:nvPicPr>
          <p:cNvPr id="4" name="Picture 4" descr="Text&#10;&#10;Description automatically generated">
            <a:extLst>
              <a:ext uri="{FF2B5EF4-FFF2-40B4-BE49-F238E27FC236}">
                <a16:creationId xmlns:a16="http://schemas.microsoft.com/office/drawing/2014/main" id="{0DACA37B-D2C9-410F-84C9-16E61867E9BF}"/>
              </a:ext>
            </a:extLst>
          </p:cNvPr>
          <p:cNvPicPr>
            <a:picLocks noChangeAspect="1"/>
          </p:cNvPicPr>
          <p:nvPr/>
        </p:nvPicPr>
        <p:blipFill rotWithShape="1">
          <a:blip r:embed="rId2"/>
          <a:srcRect l="24069" t="25442" r="19054" b="10954"/>
          <a:stretch/>
        </p:blipFill>
        <p:spPr>
          <a:xfrm>
            <a:off x="1615925" y="2427666"/>
            <a:ext cx="8453204" cy="3661592"/>
          </a:xfrm>
          <a:prstGeom prst="rect">
            <a:avLst/>
          </a:prstGeom>
        </p:spPr>
      </p:pic>
    </p:spTree>
    <p:extLst>
      <p:ext uri="{BB962C8B-B14F-4D97-AF65-F5344CB8AC3E}">
        <p14:creationId xmlns:p14="http://schemas.microsoft.com/office/powerpoint/2010/main" val="42870187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4F929-58ED-4AEF-9F90-41574C2538E4}"/>
              </a:ext>
            </a:extLst>
          </p:cNvPr>
          <p:cNvSpPr>
            <a:spLocks noGrp="1"/>
          </p:cNvSpPr>
          <p:nvPr>
            <p:ph type="title"/>
          </p:nvPr>
        </p:nvSpPr>
        <p:spPr>
          <a:xfrm>
            <a:off x="838200" y="365125"/>
            <a:ext cx="10515600" cy="769183"/>
          </a:xfrm>
        </p:spPr>
        <p:txBody>
          <a:bodyPr/>
          <a:lstStyle/>
          <a:p>
            <a:r>
              <a:rPr lang="en-US">
                <a:cs typeface="Calibri Light"/>
              </a:rPr>
              <a:t>tree</a:t>
            </a:r>
            <a:endParaRPr lang="en-US"/>
          </a:p>
        </p:txBody>
      </p:sp>
      <p:sp>
        <p:nvSpPr>
          <p:cNvPr id="3" name="Content Placeholder 2">
            <a:extLst>
              <a:ext uri="{FF2B5EF4-FFF2-40B4-BE49-F238E27FC236}">
                <a16:creationId xmlns:a16="http://schemas.microsoft.com/office/drawing/2014/main" id="{F67EDA4A-3C10-4CEE-94B3-55FC47733841}"/>
              </a:ext>
            </a:extLst>
          </p:cNvPr>
          <p:cNvSpPr>
            <a:spLocks noGrp="1"/>
          </p:cNvSpPr>
          <p:nvPr>
            <p:ph idx="1"/>
          </p:nvPr>
        </p:nvSpPr>
        <p:spPr>
          <a:xfrm>
            <a:off x="838200" y="1245054"/>
            <a:ext cx="10515600" cy="4931909"/>
          </a:xfrm>
        </p:spPr>
        <p:txBody>
          <a:bodyPr vert="horz" lIns="91440" tIns="45720" rIns="91440" bIns="45720" rtlCol="0" anchor="t">
            <a:normAutofit/>
          </a:bodyPr>
          <a:lstStyle/>
          <a:p>
            <a:r>
              <a:rPr lang="en-US" sz="2000">
                <a:ea typeface="+mn-lt"/>
                <a:cs typeface="+mn-lt"/>
              </a:rPr>
              <a:t> tree is defined as a recursive directory listing program which generates a depth-indented file's list. Without any parameters, the tree lists the files in the present directory. At the time directory parameters are given, the tree alternately lists each file per directory found in the given directories.</a:t>
            </a:r>
          </a:p>
          <a:p>
            <a:pPr marL="0" indent="0">
              <a:buNone/>
            </a:pPr>
            <a:endParaRPr lang="en-US" sz="2000">
              <a:cs typeface="Calibri"/>
            </a:endParaRPr>
          </a:p>
        </p:txBody>
      </p:sp>
      <p:pic>
        <p:nvPicPr>
          <p:cNvPr id="4" name="Picture 4" descr="Graphical user interface, text&#10;&#10;Description automatically generated">
            <a:extLst>
              <a:ext uri="{FF2B5EF4-FFF2-40B4-BE49-F238E27FC236}">
                <a16:creationId xmlns:a16="http://schemas.microsoft.com/office/drawing/2014/main" id="{F4CD14B5-7D1B-4992-A7B1-293E289B7B95}"/>
              </a:ext>
            </a:extLst>
          </p:cNvPr>
          <p:cNvPicPr>
            <a:picLocks noChangeAspect="1"/>
          </p:cNvPicPr>
          <p:nvPr/>
        </p:nvPicPr>
        <p:blipFill rotWithShape="1">
          <a:blip r:embed="rId2"/>
          <a:srcRect l="23560" t="24458" r="20070" b="9105"/>
          <a:stretch/>
        </p:blipFill>
        <p:spPr>
          <a:xfrm>
            <a:off x="1640115" y="2627540"/>
            <a:ext cx="8114541" cy="3839346"/>
          </a:xfrm>
          <a:prstGeom prst="rect">
            <a:avLst/>
          </a:prstGeom>
        </p:spPr>
      </p:pic>
    </p:spTree>
    <p:extLst>
      <p:ext uri="{BB962C8B-B14F-4D97-AF65-F5344CB8AC3E}">
        <p14:creationId xmlns:p14="http://schemas.microsoft.com/office/powerpoint/2010/main" val="322113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CDC31-0A0E-40BE-AD80-FFEABAF23E9A}"/>
              </a:ext>
            </a:extLst>
          </p:cNvPr>
          <p:cNvSpPr>
            <a:spLocks noGrp="1"/>
          </p:cNvSpPr>
          <p:nvPr>
            <p:ph type="title"/>
          </p:nvPr>
        </p:nvSpPr>
        <p:spPr>
          <a:xfrm>
            <a:off x="838200" y="365125"/>
            <a:ext cx="10515600" cy="769183"/>
          </a:xfrm>
        </p:spPr>
        <p:txBody>
          <a:bodyPr/>
          <a:lstStyle/>
          <a:p>
            <a:r>
              <a:rPr lang="en-US">
                <a:cs typeface="Calibri Light"/>
              </a:rPr>
              <a:t>Tree -cd</a:t>
            </a:r>
            <a:endParaRPr lang="en-US"/>
          </a:p>
        </p:txBody>
      </p:sp>
      <p:sp>
        <p:nvSpPr>
          <p:cNvPr id="3" name="Content Placeholder 2">
            <a:extLst>
              <a:ext uri="{FF2B5EF4-FFF2-40B4-BE49-F238E27FC236}">
                <a16:creationId xmlns:a16="http://schemas.microsoft.com/office/drawing/2014/main" id="{21F61F41-FE1F-46B3-A548-630E58814061}"/>
              </a:ext>
            </a:extLst>
          </p:cNvPr>
          <p:cNvSpPr>
            <a:spLocks noGrp="1"/>
          </p:cNvSpPr>
          <p:nvPr>
            <p:ph idx="1"/>
          </p:nvPr>
        </p:nvSpPr>
        <p:spPr>
          <a:xfrm>
            <a:off x="838200" y="1148292"/>
            <a:ext cx="10515600" cy="5028671"/>
          </a:xfrm>
        </p:spPr>
        <p:txBody>
          <a:bodyPr vert="horz" lIns="91440" tIns="45720" rIns="91440" bIns="45720" rtlCol="0" anchor="t">
            <a:normAutofit/>
          </a:bodyPr>
          <a:lstStyle/>
          <a:p>
            <a:r>
              <a:rPr lang="en-US">
                <a:cs typeface="Calibri"/>
              </a:rPr>
              <a:t>This command is used to display all the directories hierarchically.</a:t>
            </a:r>
          </a:p>
          <a:p>
            <a:pPr marL="0" indent="0">
              <a:buNone/>
            </a:pPr>
            <a:endParaRPr lang="en-US">
              <a:cs typeface="Calibri"/>
            </a:endParaRPr>
          </a:p>
        </p:txBody>
      </p:sp>
      <p:pic>
        <p:nvPicPr>
          <p:cNvPr id="9" name="Picture 9" descr="Text&#10;&#10;Description automatically generated">
            <a:extLst>
              <a:ext uri="{FF2B5EF4-FFF2-40B4-BE49-F238E27FC236}">
                <a16:creationId xmlns:a16="http://schemas.microsoft.com/office/drawing/2014/main" id="{6CB752BF-3424-4BD5-88AF-E1D84B0798CB}"/>
              </a:ext>
            </a:extLst>
          </p:cNvPr>
          <p:cNvPicPr>
            <a:picLocks noChangeAspect="1"/>
          </p:cNvPicPr>
          <p:nvPr/>
        </p:nvPicPr>
        <p:blipFill>
          <a:blip r:embed="rId2"/>
          <a:stretch>
            <a:fillRect/>
          </a:stretch>
        </p:blipFill>
        <p:spPr>
          <a:xfrm>
            <a:off x="1083734" y="2204086"/>
            <a:ext cx="10278532" cy="3623066"/>
          </a:xfrm>
          <a:prstGeom prst="rect">
            <a:avLst/>
          </a:prstGeom>
        </p:spPr>
      </p:pic>
    </p:spTree>
    <p:extLst>
      <p:ext uri="{BB962C8B-B14F-4D97-AF65-F5344CB8AC3E}">
        <p14:creationId xmlns:p14="http://schemas.microsoft.com/office/powerpoint/2010/main" val="1158069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0CF03-B67B-44CE-A980-CF29E4CBBA45}"/>
              </a:ext>
            </a:extLst>
          </p:cNvPr>
          <p:cNvSpPr>
            <a:spLocks noGrp="1"/>
          </p:cNvSpPr>
          <p:nvPr>
            <p:ph type="title"/>
          </p:nvPr>
        </p:nvSpPr>
        <p:spPr>
          <a:xfrm>
            <a:off x="838200" y="365125"/>
            <a:ext cx="10515600" cy="853849"/>
          </a:xfrm>
        </p:spPr>
        <p:txBody>
          <a:bodyPr/>
          <a:lstStyle/>
          <a:p>
            <a:r>
              <a:rPr lang="en-US">
                <a:cs typeface="Calibri Light"/>
              </a:rPr>
              <a:t>Tree  --help</a:t>
            </a:r>
            <a:endParaRPr lang="en-US"/>
          </a:p>
        </p:txBody>
      </p:sp>
      <p:sp>
        <p:nvSpPr>
          <p:cNvPr id="3" name="Content Placeholder 2">
            <a:extLst>
              <a:ext uri="{FF2B5EF4-FFF2-40B4-BE49-F238E27FC236}">
                <a16:creationId xmlns:a16="http://schemas.microsoft.com/office/drawing/2014/main" id="{B114E1D6-5B67-4BA3-91C4-7F8EC5DA1247}"/>
              </a:ext>
            </a:extLst>
          </p:cNvPr>
          <p:cNvSpPr>
            <a:spLocks noGrp="1"/>
          </p:cNvSpPr>
          <p:nvPr>
            <p:ph idx="1"/>
          </p:nvPr>
        </p:nvSpPr>
        <p:spPr>
          <a:xfrm>
            <a:off x="838200" y="1232959"/>
            <a:ext cx="10515600" cy="4944004"/>
          </a:xfrm>
        </p:spPr>
        <p:txBody>
          <a:bodyPr vert="horz" lIns="91440" tIns="45720" rIns="91440" bIns="45720" rtlCol="0" anchor="t">
            <a:normAutofit/>
          </a:bodyPr>
          <a:lstStyle/>
          <a:p>
            <a:r>
              <a:rPr lang="en-US">
                <a:ea typeface="+mn-lt"/>
                <a:cs typeface="+mn-lt"/>
              </a:rPr>
              <a:t>The help option provides a description of the major components of tree</a:t>
            </a:r>
          </a:p>
          <a:p>
            <a:pPr marL="0" indent="0">
              <a:buNone/>
            </a:pPr>
            <a:endParaRPr lang="en-US">
              <a:cs typeface="Calibri"/>
            </a:endParaRPr>
          </a:p>
          <a:p>
            <a:pPr marL="0" indent="0">
              <a:buNone/>
            </a:pPr>
            <a:endParaRPr lang="en-US">
              <a:cs typeface="Calibri"/>
            </a:endParaRPr>
          </a:p>
        </p:txBody>
      </p:sp>
      <p:pic>
        <p:nvPicPr>
          <p:cNvPr id="4" name="Picture 4" descr="Graphical user interface, text&#10;&#10;Description automatically generated">
            <a:extLst>
              <a:ext uri="{FF2B5EF4-FFF2-40B4-BE49-F238E27FC236}">
                <a16:creationId xmlns:a16="http://schemas.microsoft.com/office/drawing/2014/main" id="{D824712E-EF5E-40C6-86E5-459F86404196}"/>
              </a:ext>
            </a:extLst>
          </p:cNvPr>
          <p:cNvPicPr>
            <a:picLocks noChangeAspect="1"/>
          </p:cNvPicPr>
          <p:nvPr/>
        </p:nvPicPr>
        <p:blipFill rotWithShape="1">
          <a:blip r:embed="rId2"/>
          <a:srcRect l="4225" t="20242" r="1268" b="2115"/>
          <a:stretch/>
        </p:blipFill>
        <p:spPr>
          <a:xfrm>
            <a:off x="1979349" y="2312195"/>
            <a:ext cx="8488660" cy="4095136"/>
          </a:xfrm>
          <a:prstGeom prst="rect">
            <a:avLst/>
          </a:prstGeom>
        </p:spPr>
      </p:pic>
    </p:spTree>
    <p:extLst>
      <p:ext uri="{BB962C8B-B14F-4D97-AF65-F5344CB8AC3E}">
        <p14:creationId xmlns:p14="http://schemas.microsoft.com/office/powerpoint/2010/main" val="1820109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C623C-21CD-4F34-93B6-99E14CC1E140}"/>
              </a:ext>
            </a:extLst>
          </p:cNvPr>
          <p:cNvSpPr>
            <a:spLocks noGrp="1"/>
          </p:cNvSpPr>
          <p:nvPr>
            <p:ph type="title"/>
          </p:nvPr>
        </p:nvSpPr>
        <p:spPr>
          <a:xfrm>
            <a:off x="838200" y="365125"/>
            <a:ext cx="10515600" cy="965730"/>
          </a:xfrm>
        </p:spPr>
        <p:txBody>
          <a:bodyPr/>
          <a:lstStyle/>
          <a:p>
            <a:r>
              <a:rPr lang="en-US">
                <a:cs typeface="Calibri Light"/>
              </a:rPr>
              <a:t>Tree -c</a:t>
            </a:r>
            <a:endParaRPr lang="en-US"/>
          </a:p>
        </p:txBody>
      </p:sp>
      <p:sp>
        <p:nvSpPr>
          <p:cNvPr id="3" name="Content Placeholder 2">
            <a:extLst>
              <a:ext uri="{FF2B5EF4-FFF2-40B4-BE49-F238E27FC236}">
                <a16:creationId xmlns:a16="http://schemas.microsoft.com/office/drawing/2014/main" id="{D1AE054D-29D4-44A6-9065-2AEC890A1B0E}"/>
              </a:ext>
            </a:extLst>
          </p:cNvPr>
          <p:cNvSpPr>
            <a:spLocks noGrp="1"/>
          </p:cNvSpPr>
          <p:nvPr>
            <p:ph idx="1"/>
          </p:nvPr>
        </p:nvSpPr>
        <p:spPr>
          <a:xfrm>
            <a:off x="838200" y="1317625"/>
            <a:ext cx="10515600" cy="4859338"/>
          </a:xfrm>
        </p:spPr>
        <p:txBody>
          <a:bodyPr vert="horz" lIns="91440" tIns="45720" rIns="91440" bIns="45720" rtlCol="0" anchor="t">
            <a:normAutofit/>
          </a:bodyPr>
          <a:lstStyle/>
          <a:p>
            <a:pPr>
              <a:buNone/>
            </a:pPr>
            <a:r>
              <a:rPr lang="en-US" dirty="0">
                <a:cs typeface="Calibri"/>
              </a:rPr>
              <a:t>Sorts files by  last status change time.</a:t>
            </a:r>
          </a:p>
          <a:p>
            <a:pPr>
              <a:buNone/>
            </a:pPr>
            <a:endParaRPr lang="en-US" dirty="0">
              <a:cs typeface="Calibri"/>
            </a:endParaRPr>
          </a:p>
        </p:txBody>
      </p:sp>
      <p:pic>
        <p:nvPicPr>
          <p:cNvPr id="4" name="Picture 4" descr="Graphical user interface, text&#10;&#10;Description automatically generated">
            <a:extLst>
              <a:ext uri="{FF2B5EF4-FFF2-40B4-BE49-F238E27FC236}">
                <a16:creationId xmlns:a16="http://schemas.microsoft.com/office/drawing/2014/main" id="{2733737A-2C6F-48B0-91A5-9200FAE8BB99}"/>
              </a:ext>
            </a:extLst>
          </p:cNvPr>
          <p:cNvPicPr>
            <a:picLocks noChangeAspect="1"/>
          </p:cNvPicPr>
          <p:nvPr/>
        </p:nvPicPr>
        <p:blipFill>
          <a:blip r:embed="rId2"/>
          <a:stretch>
            <a:fillRect/>
          </a:stretch>
        </p:blipFill>
        <p:spPr>
          <a:xfrm>
            <a:off x="1426369" y="1919288"/>
            <a:ext cx="10244137" cy="4437591"/>
          </a:xfrm>
          <a:prstGeom prst="rect">
            <a:avLst/>
          </a:prstGeom>
        </p:spPr>
      </p:pic>
    </p:spTree>
    <p:extLst>
      <p:ext uri="{BB962C8B-B14F-4D97-AF65-F5344CB8AC3E}">
        <p14:creationId xmlns:p14="http://schemas.microsoft.com/office/powerpoint/2010/main" val="2076159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39AC2-0474-46B4-8465-DE436CFD1690}"/>
              </a:ext>
            </a:extLst>
          </p:cNvPr>
          <p:cNvSpPr>
            <a:spLocks noGrp="1"/>
          </p:cNvSpPr>
          <p:nvPr>
            <p:ph type="title"/>
          </p:nvPr>
        </p:nvSpPr>
        <p:spPr>
          <a:xfrm>
            <a:off x="838200" y="365125"/>
            <a:ext cx="10515600" cy="861220"/>
          </a:xfrm>
        </p:spPr>
        <p:txBody>
          <a:bodyPr/>
          <a:lstStyle/>
          <a:p>
            <a:r>
              <a:rPr lang="en-US" dirty="0">
                <a:cs typeface="Calibri Light"/>
              </a:rPr>
              <a:t>Ls  --help</a:t>
            </a:r>
            <a:endParaRPr lang="en-US" dirty="0"/>
          </a:p>
        </p:txBody>
      </p:sp>
      <p:sp>
        <p:nvSpPr>
          <p:cNvPr id="3" name="Content Placeholder 2">
            <a:extLst>
              <a:ext uri="{FF2B5EF4-FFF2-40B4-BE49-F238E27FC236}">
                <a16:creationId xmlns:a16="http://schemas.microsoft.com/office/drawing/2014/main" id="{8A14E681-CE5B-4B5A-9074-34E0CA088D65}"/>
              </a:ext>
            </a:extLst>
          </p:cNvPr>
          <p:cNvSpPr>
            <a:spLocks noGrp="1"/>
          </p:cNvSpPr>
          <p:nvPr>
            <p:ph idx="1"/>
          </p:nvPr>
        </p:nvSpPr>
        <p:spPr>
          <a:xfrm>
            <a:off x="838200" y="1230313"/>
            <a:ext cx="10515600" cy="4946650"/>
          </a:xfrm>
        </p:spPr>
        <p:txBody>
          <a:bodyPr vert="horz" lIns="91440" tIns="45720" rIns="91440" bIns="45720" rtlCol="0" anchor="t">
            <a:normAutofit/>
          </a:bodyPr>
          <a:lstStyle/>
          <a:p>
            <a:r>
              <a:rPr lang="en-US" dirty="0">
                <a:cs typeface="Calibri"/>
              </a:rPr>
              <a:t>The help option provides a description of the major components of ls command</a:t>
            </a:r>
            <a:endParaRPr lang="en-US" dirty="0">
              <a:ea typeface="+mn-lt"/>
              <a:cs typeface="+mn-lt"/>
            </a:endParaRPr>
          </a:p>
          <a:p>
            <a:pPr marL="0" indent="0">
              <a:buNone/>
            </a:pPr>
            <a:endParaRPr lang="en-US" dirty="0">
              <a:cs typeface="Calibri"/>
            </a:endParaRPr>
          </a:p>
          <a:p>
            <a:endParaRPr lang="en-US" dirty="0">
              <a:cs typeface="Calibri"/>
            </a:endParaRPr>
          </a:p>
        </p:txBody>
      </p:sp>
      <p:pic>
        <p:nvPicPr>
          <p:cNvPr id="4" name="Picture 4" descr="Graphical user interface, text&#10;&#10;Description automatically generated">
            <a:extLst>
              <a:ext uri="{FF2B5EF4-FFF2-40B4-BE49-F238E27FC236}">
                <a16:creationId xmlns:a16="http://schemas.microsoft.com/office/drawing/2014/main" id="{9CD33A40-4F63-4DF1-9170-08EE96816F8B}"/>
              </a:ext>
            </a:extLst>
          </p:cNvPr>
          <p:cNvPicPr>
            <a:picLocks noChangeAspect="1"/>
          </p:cNvPicPr>
          <p:nvPr/>
        </p:nvPicPr>
        <p:blipFill>
          <a:blip r:embed="rId2"/>
          <a:stretch>
            <a:fillRect/>
          </a:stretch>
        </p:blipFill>
        <p:spPr>
          <a:xfrm>
            <a:off x="1688306" y="2157413"/>
            <a:ext cx="8660605" cy="3805237"/>
          </a:xfrm>
          <a:prstGeom prst="rect">
            <a:avLst/>
          </a:prstGeom>
        </p:spPr>
      </p:pic>
    </p:spTree>
    <p:extLst>
      <p:ext uri="{BB962C8B-B14F-4D97-AF65-F5344CB8AC3E}">
        <p14:creationId xmlns:p14="http://schemas.microsoft.com/office/powerpoint/2010/main" val="442980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B23DF-155B-49C5-B037-7F5AF486A883}"/>
              </a:ext>
            </a:extLst>
          </p:cNvPr>
          <p:cNvSpPr>
            <a:spLocks noGrp="1"/>
          </p:cNvSpPr>
          <p:nvPr>
            <p:ph type="title"/>
          </p:nvPr>
        </p:nvSpPr>
        <p:spPr/>
        <p:txBody>
          <a:bodyPr/>
          <a:lstStyle/>
          <a:p>
            <a:r>
              <a:rPr lang="en-US">
                <a:cs typeface="Calibri Light"/>
              </a:rPr>
              <a:t>Ls -a</a:t>
            </a:r>
            <a:endParaRPr lang="en-US"/>
          </a:p>
        </p:txBody>
      </p:sp>
      <p:sp>
        <p:nvSpPr>
          <p:cNvPr id="3" name="Content Placeholder 2">
            <a:extLst>
              <a:ext uri="{FF2B5EF4-FFF2-40B4-BE49-F238E27FC236}">
                <a16:creationId xmlns:a16="http://schemas.microsoft.com/office/drawing/2014/main" id="{32D2C112-71CC-4C4F-A35C-6AD2C38DC050}"/>
              </a:ext>
            </a:extLst>
          </p:cNvPr>
          <p:cNvSpPr>
            <a:spLocks noGrp="1"/>
          </p:cNvSpPr>
          <p:nvPr>
            <p:ph idx="1"/>
          </p:nvPr>
        </p:nvSpPr>
        <p:spPr/>
        <p:txBody>
          <a:bodyPr vert="horz" lIns="91440" tIns="45720" rIns="91440" bIns="45720" rtlCol="0" anchor="t">
            <a:normAutofit/>
          </a:bodyPr>
          <a:lstStyle/>
          <a:p>
            <a:r>
              <a:rPr lang="en-US">
                <a:ea typeface="+mn-lt"/>
                <a:cs typeface="+mn-lt"/>
              </a:rPr>
              <a:t>The (ls -a) command will enlist the whole list of the current directory including the hidden files.</a:t>
            </a:r>
          </a:p>
          <a:p>
            <a:pPr marL="0" indent="0">
              <a:buNone/>
            </a:pPr>
            <a:endParaRPr lang="en-US">
              <a:cs typeface="Calibri"/>
            </a:endParaRPr>
          </a:p>
        </p:txBody>
      </p:sp>
      <p:pic>
        <p:nvPicPr>
          <p:cNvPr id="4" name="Picture 4" descr="Graphical user interface, text&#10;&#10;Description automatically generated">
            <a:extLst>
              <a:ext uri="{FF2B5EF4-FFF2-40B4-BE49-F238E27FC236}">
                <a16:creationId xmlns:a16="http://schemas.microsoft.com/office/drawing/2014/main" id="{8746CE1A-E382-469C-8924-87ADB3335B8B}"/>
              </a:ext>
            </a:extLst>
          </p:cNvPr>
          <p:cNvPicPr>
            <a:picLocks noChangeAspect="1"/>
          </p:cNvPicPr>
          <p:nvPr/>
        </p:nvPicPr>
        <p:blipFill>
          <a:blip r:embed="rId2"/>
          <a:stretch>
            <a:fillRect/>
          </a:stretch>
        </p:blipFill>
        <p:spPr>
          <a:xfrm>
            <a:off x="1438276" y="2969806"/>
            <a:ext cx="9136855" cy="3406794"/>
          </a:xfrm>
          <a:prstGeom prst="rect">
            <a:avLst/>
          </a:prstGeom>
        </p:spPr>
      </p:pic>
    </p:spTree>
    <p:extLst>
      <p:ext uri="{BB962C8B-B14F-4D97-AF65-F5344CB8AC3E}">
        <p14:creationId xmlns:p14="http://schemas.microsoft.com/office/powerpoint/2010/main" val="3992715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228701-E3A4-45DF-B0C6-F832BC92AA6B}"/>
              </a:ext>
            </a:extLst>
          </p:cNvPr>
          <p:cNvSpPr txBox="1"/>
          <p:nvPr/>
        </p:nvSpPr>
        <p:spPr>
          <a:xfrm>
            <a:off x="533401" y="390526"/>
            <a:ext cx="11399041" cy="46166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Calibri"/>
              </a:rPr>
              <a:t>ECHO</a:t>
            </a:r>
            <a:endParaRPr lang="en-US" sz="2400" b="1" dirty="0"/>
          </a:p>
          <a:p>
            <a:endParaRPr lang="en-US" sz="2400" b="1" dirty="0">
              <a:solidFill>
                <a:srgbClr val="000000"/>
              </a:solidFill>
              <a:latin typeface="Calibri" panose="020F0502020204030204"/>
              <a:cs typeface="Calibri"/>
            </a:endParaRPr>
          </a:p>
          <a:p>
            <a:r>
              <a:rPr lang="en-US" dirty="0">
                <a:solidFill>
                  <a:srgbClr val="202124"/>
                </a:solidFill>
                <a:latin typeface="arial"/>
                <a:cs typeface="arial"/>
              </a:rPr>
              <a:t>Echo is a Unix/Linux command tool used for displaying lines of text or string which are passed as arguments on the command line. This is one of the basic command in </a:t>
            </a:r>
            <a:r>
              <a:rPr lang="en-US" dirty="0" err="1">
                <a:solidFill>
                  <a:srgbClr val="202124"/>
                </a:solidFill>
                <a:latin typeface="arial"/>
                <a:cs typeface="arial"/>
              </a:rPr>
              <a:t>linux</a:t>
            </a:r>
            <a:r>
              <a:rPr lang="en-US" dirty="0">
                <a:solidFill>
                  <a:srgbClr val="202124"/>
                </a:solidFill>
                <a:latin typeface="arial"/>
                <a:cs typeface="arial"/>
              </a:rPr>
              <a:t> and most commonly used in shell scripts.</a:t>
            </a:r>
          </a:p>
          <a:p>
            <a:endParaRPr lang="en-US" dirty="0">
              <a:solidFill>
                <a:srgbClr val="202124"/>
              </a:solidFill>
              <a:latin typeface="arial"/>
              <a:cs typeface="arial"/>
            </a:endParaRPr>
          </a:p>
          <a:p>
            <a:r>
              <a:rPr lang="en-US" sz="2000" b="1" dirty="0">
                <a:solidFill>
                  <a:srgbClr val="202124"/>
                </a:solidFill>
                <a:latin typeface="arial"/>
                <a:cs typeface="arial"/>
              </a:rPr>
              <a:t>CLEAR</a:t>
            </a:r>
          </a:p>
          <a:p>
            <a:endParaRPr lang="en-US" sz="2000" b="1" dirty="0">
              <a:solidFill>
                <a:srgbClr val="202124"/>
              </a:solidFill>
              <a:latin typeface="arial"/>
              <a:cs typeface="arial"/>
            </a:endParaRPr>
          </a:p>
          <a:p>
            <a:r>
              <a:rPr lang="en-US" sz="2000" dirty="0">
                <a:ea typeface="+mn-lt"/>
                <a:cs typeface="+mn-lt"/>
              </a:rPr>
              <a:t>Clear is a standard Unix computer operating system command that is used to clear the terminal screen. ... And this command will ignore any command-line parameters that may be present. Also, the clear command doesn't take any argument </a:t>
            </a:r>
          </a:p>
          <a:p>
            <a:endParaRPr lang="en-US" sz="2000" dirty="0">
              <a:cs typeface="Calibri"/>
            </a:endParaRPr>
          </a:p>
          <a:p>
            <a:r>
              <a:rPr lang="en-US" sz="2400" b="1" dirty="0">
                <a:cs typeface="Calibri"/>
              </a:rPr>
              <a:t>EXIT</a:t>
            </a:r>
          </a:p>
          <a:p>
            <a:endParaRPr lang="en-US" sz="2400" b="1" dirty="0">
              <a:cs typeface="Calibri"/>
            </a:endParaRPr>
          </a:p>
          <a:p>
            <a:r>
              <a:rPr lang="en-US" sz="2400" dirty="0">
                <a:ea typeface="+mn-lt"/>
                <a:cs typeface="+mn-lt"/>
              </a:rPr>
              <a:t>Exit command in </a:t>
            </a:r>
            <a:r>
              <a:rPr lang="en-US" sz="2400" dirty="0" err="1">
                <a:ea typeface="+mn-lt"/>
                <a:cs typeface="+mn-lt"/>
              </a:rPr>
              <a:t>linux</a:t>
            </a:r>
            <a:r>
              <a:rPr lang="en-US" sz="2400" dirty="0">
                <a:ea typeface="+mn-lt"/>
                <a:cs typeface="+mn-lt"/>
              </a:rPr>
              <a:t> is used to exit the shell where it is currently running</a:t>
            </a:r>
            <a:endParaRPr lang="en-US" dirty="0"/>
          </a:p>
        </p:txBody>
      </p:sp>
    </p:spTree>
    <p:extLst>
      <p:ext uri="{BB962C8B-B14F-4D97-AF65-F5344CB8AC3E}">
        <p14:creationId xmlns:p14="http://schemas.microsoft.com/office/powerpoint/2010/main" val="207905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A597F-D138-417B-A114-5EA38EB131DC}"/>
              </a:ext>
            </a:extLst>
          </p:cNvPr>
          <p:cNvSpPr>
            <a:spLocks noGrp="1"/>
          </p:cNvSpPr>
          <p:nvPr>
            <p:ph type="title"/>
          </p:nvPr>
        </p:nvSpPr>
        <p:spPr/>
        <p:txBody>
          <a:bodyPr/>
          <a:lstStyle/>
          <a:p>
            <a:r>
              <a:rPr lang="en-US">
                <a:cs typeface="Calibri Light"/>
              </a:rPr>
              <a:t>Ls -f</a:t>
            </a:r>
            <a:endParaRPr lang="en-US"/>
          </a:p>
        </p:txBody>
      </p:sp>
      <p:sp>
        <p:nvSpPr>
          <p:cNvPr id="3" name="Content Placeholder 2">
            <a:extLst>
              <a:ext uri="{FF2B5EF4-FFF2-40B4-BE49-F238E27FC236}">
                <a16:creationId xmlns:a16="http://schemas.microsoft.com/office/drawing/2014/main" id="{E41E95DA-0A86-48EF-BBD9-8C5923913262}"/>
              </a:ext>
            </a:extLst>
          </p:cNvPr>
          <p:cNvSpPr>
            <a:spLocks noGrp="1"/>
          </p:cNvSpPr>
          <p:nvPr>
            <p:ph idx="1"/>
          </p:nvPr>
        </p:nvSpPr>
        <p:spPr/>
        <p:txBody>
          <a:bodyPr vert="horz" lIns="91440" tIns="45720" rIns="91440" bIns="45720" rtlCol="0" anchor="t">
            <a:normAutofit/>
          </a:bodyPr>
          <a:lstStyle/>
          <a:p>
            <a:r>
              <a:rPr lang="en-US" b="1">
                <a:ea typeface="+mn-lt"/>
                <a:cs typeface="+mn-lt"/>
              </a:rPr>
              <a:t>ls -f</a:t>
            </a:r>
            <a:r>
              <a:rPr lang="en-US">
                <a:ea typeface="+mn-lt"/>
                <a:cs typeface="+mn-lt"/>
              </a:rPr>
              <a:t> will display all the files, but without a sorted order</a:t>
            </a:r>
          </a:p>
          <a:p>
            <a:pPr marL="0" indent="0">
              <a:buNone/>
            </a:pPr>
            <a:endParaRPr lang="en-US">
              <a:cs typeface="Calibri"/>
            </a:endParaRPr>
          </a:p>
        </p:txBody>
      </p:sp>
      <p:pic>
        <p:nvPicPr>
          <p:cNvPr id="4" name="Picture 4" descr="Graphical user interface, text&#10;&#10;Description automatically generated">
            <a:extLst>
              <a:ext uri="{FF2B5EF4-FFF2-40B4-BE49-F238E27FC236}">
                <a16:creationId xmlns:a16="http://schemas.microsoft.com/office/drawing/2014/main" id="{786100DB-9249-47A3-A47D-9D8E783510CF}"/>
              </a:ext>
            </a:extLst>
          </p:cNvPr>
          <p:cNvPicPr>
            <a:picLocks noChangeAspect="1"/>
          </p:cNvPicPr>
          <p:nvPr/>
        </p:nvPicPr>
        <p:blipFill>
          <a:blip r:embed="rId2"/>
          <a:stretch>
            <a:fillRect/>
          </a:stretch>
        </p:blipFill>
        <p:spPr>
          <a:xfrm>
            <a:off x="1283494" y="2444134"/>
            <a:ext cx="9494043" cy="3731856"/>
          </a:xfrm>
          <a:prstGeom prst="rect">
            <a:avLst/>
          </a:prstGeom>
        </p:spPr>
      </p:pic>
    </p:spTree>
    <p:extLst>
      <p:ext uri="{BB962C8B-B14F-4D97-AF65-F5344CB8AC3E}">
        <p14:creationId xmlns:p14="http://schemas.microsoft.com/office/powerpoint/2010/main" val="733803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2BBA1-308B-4935-8C78-35F0B9FFDD61}"/>
              </a:ext>
            </a:extLst>
          </p:cNvPr>
          <p:cNvSpPr>
            <a:spLocks noGrp="1"/>
          </p:cNvSpPr>
          <p:nvPr>
            <p:ph type="title"/>
          </p:nvPr>
        </p:nvSpPr>
        <p:spPr/>
        <p:txBody>
          <a:bodyPr/>
          <a:lstStyle/>
          <a:p>
            <a:r>
              <a:rPr lang="en-US">
                <a:cs typeface="Calibri Light"/>
              </a:rPr>
              <a:t>Ls -A</a:t>
            </a:r>
            <a:endParaRPr lang="en-US"/>
          </a:p>
        </p:txBody>
      </p:sp>
      <p:sp>
        <p:nvSpPr>
          <p:cNvPr id="3" name="Content Placeholder 2">
            <a:extLst>
              <a:ext uri="{FF2B5EF4-FFF2-40B4-BE49-F238E27FC236}">
                <a16:creationId xmlns:a16="http://schemas.microsoft.com/office/drawing/2014/main" id="{F9EE669E-2C48-4FAD-959F-0201F06B6B3D}"/>
              </a:ext>
            </a:extLst>
          </p:cNvPr>
          <p:cNvSpPr>
            <a:spLocks noGrp="1"/>
          </p:cNvSpPr>
          <p:nvPr>
            <p:ph idx="1"/>
          </p:nvPr>
        </p:nvSpPr>
        <p:spPr/>
        <p:txBody>
          <a:bodyPr vert="horz" lIns="91440" tIns="45720" rIns="91440" bIns="45720" rtlCol="0" anchor="t">
            <a:normAutofit/>
          </a:bodyPr>
          <a:lstStyle/>
          <a:p>
            <a:r>
              <a:rPr lang="en-US">
                <a:ea typeface="+mn-lt"/>
                <a:cs typeface="+mn-lt"/>
              </a:rPr>
              <a:t>The (ls -a) command </a:t>
            </a:r>
            <a:r>
              <a:rPr lang="en-US" b="1">
                <a:ea typeface="+mn-lt"/>
                <a:cs typeface="+mn-lt"/>
              </a:rPr>
              <a:t>will enlist the whole list of the current directory excluding the hidden files</a:t>
            </a:r>
            <a:r>
              <a:rPr lang="en-US">
                <a:ea typeface="+mn-lt"/>
                <a:cs typeface="+mn-lt"/>
              </a:rPr>
              <a:t>.</a:t>
            </a:r>
          </a:p>
          <a:p>
            <a:pPr marL="0" indent="0">
              <a:buNone/>
            </a:pPr>
            <a:endParaRPr lang="en-US">
              <a:ea typeface="+mn-lt"/>
              <a:cs typeface="+mn-lt"/>
            </a:endParaRPr>
          </a:p>
        </p:txBody>
      </p:sp>
      <p:pic>
        <p:nvPicPr>
          <p:cNvPr id="4" name="Picture 4" descr="A screenshot of a computer&#10;&#10;Description automatically generated">
            <a:extLst>
              <a:ext uri="{FF2B5EF4-FFF2-40B4-BE49-F238E27FC236}">
                <a16:creationId xmlns:a16="http://schemas.microsoft.com/office/drawing/2014/main" id="{21DDBAF5-F5AA-481A-95CB-CE48517DC71D}"/>
              </a:ext>
            </a:extLst>
          </p:cNvPr>
          <p:cNvPicPr>
            <a:picLocks noChangeAspect="1"/>
          </p:cNvPicPr>
          <p:nvPr/>
        </p:nvPicPr>
        <p:blipFill>
          <a:blip r:embed="rId2"/>
          <a:stretch>
            <a:fillRect/>
          </a:stretch>
        </p:blipFill>
        <p:spPr>
          <a:xfrm>
            <a:off x="973932" y="2657475"/>
            <a:ext cx="10053636" cy="3626643"/>
          </a:xfrm>
          <a:prstGeom prst="rect">
            <a:avLst/>
          </a:prstGeom>
        </p:spPr>
      </p:pic>
    </p:spTree>
    <p:extLst>
      <p:ext uri="{BB962C8B-B14F-4D97-AF65-F5344CB8AC3E}">
        <p14:creationId xmlns:p14="http://schemas.microsoft.com/office/powerpoint/2010/main" val="3426278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6F8C5-F808-4C4F-9933-D1EDCBF5A892}"/>
              </a:ext>
            </a:extLst>
          </p:cNvPr>
          <p:cNvSpPr>
            <a:spLocks noGrp="1"/>
          </p:cNvSpPr>
          <p:nvPr>
            <p:ph type="title"/>
          </p:nvPr>
        </p:nvSpPr>
        <p:spPr/>
        <p:txBody>
          <a:bodyPr/>
          <a:lstStyle/>
          <a:p>
            <a:r>
              <a:rPr lang="en-US">
                <a:cs typeface="Calibri Light"/>
              </a:rPr>
              <a:t>Cd Desktop</a:t>
            </a:r>
            <a:endParaRPr lang="en-US"/>
          </a:p>
        </p:txBody>
      </p:sp>
      <p:sp>
        <p:nvSpPr>
          <p:cNvPr id="3" name="Content Placeholder 2">
            <a:extLst>
              <a:ext uri="{FF2B5EF4-FFF2-40B4-BE49-F238E27FC236}">
                <a16:creationId xmlns:a16="http://schemas.microsoft.com/office/drawing/2014/main" id="{79FBB6F4-0530-4964-94ED-81B51A361E86}"/>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cd command in </a:t>
            </a:r>
            <a:r>
              <a:rPr lang="en-US" err="1">
                <a:ea typeface="+mn-lt"/>
                <a:cs typeface="+mn-lt"/>
              </a:rPr>
              <a:t>linux</a:t>
            </a:r>
            <a:r>
              <a:rPr lang="en-US">
                <a:ea typeface="+mn-lt"/>
                <a:cs typeface="+mn-lt"/>
              </a:rPr>
              <a:t> known as change directory command. It is </a:t>
            </a:r>
            <a:r>
              <a:rPr lang="en-US" b="1">
                <a:ea typeface="+mn-lt"/>
                <a:cs typeface="+mn-lt"/>
              </a:rPr>
              <a:t>used to change current working directory</a:t>
            </a:r>
            <a:endParaRPr lang="en-US">
              <a:cs typeface="Calibri"/>
            </a:endParaRPr>
          </a:p>
          <a:p>
            <a:pPr marL="0" indent="0">
              <a:buNone/>
            </a:pPr>
            <a:endParaRPr lang="en-US" b="1">
              <a:cs typeface="Calibri"/>
            </a:endParaRPr>
          </a:p>
          <a:p>
            <a:endParaRPr lang="en-US">
              <a:cs typeface="Calibri"/>
            </a:endParaRPr>
          </a:p>
        </p:txBody>
      </p:sp>
      <p:pic>
        <p:nvPicPr>
          <p:cNvPr id="4" name="Picture 4" descr="A screenshot of a computer&#10;&#10;Description automatically generated">
            <a:extLst>
              <a:ext uri="{FF2B5EF4-FFF2-40B4-BE49-F238E27FC236}">
                <a16:creationId xmlns:a16="http://schemas.microsoft.com/office/drawing/2014/main" id="{CA7D076B-CB71-4FA5-BFC8-CE70237EC479}"/>
              </a:ext>
            </a:extLst>
          </p:cNvPr>
          <p:cNvPicPr>
            <a:picLocks noChangeAspect="1"/>
          </p:cNvPicPr>
          <p:nvPr/>
        </p:nvPicPr>
        <p:blipFill>
          <a:blip r:embed="rId2"/>
          <a:stretch>
            <a:fillRect/>
          </a:stretch>
        </p:blipFill>
        <p:spPr>
          <a:xfrm>
            <a:off x="1354932" y="2657475"/>
            <a:ext cx="9398792" cy="3769518"/>
          </a:xfrm>
          <a:prstGeom prst="rect">
            <a:avLst/>
          </a:prstGeom>
        </p:spPr>
      </p:pic>
    </p:spTree>
    <p:extLst>
      <p:ext uri="{BB962C8B-B14F-4D97-AF65-F5344CB8AC3E}">
        <p14:creationId xmlns:p14="http://schemas.microsoft.com/office/powerpoint/2010/main" val="952918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C4817-98AC-4E1D-B0A2-439D6B43E482}"/>
              </a:ext>
            </a:extLst>
          </p:cNvPr>
          <p:cNvSpPr>
            <a:spLocks noGrp="1"/>
          </p:cNvSpPr>
          <p:nvPr>
            <p:ph type="title"/>
          </p:nvPr>
        </p:nvSpPr>
        <p:spPr/>
        <p:txBody>
          <a:bodyPr/>
          <a:lstStyle/>
          <a:p>
            <a:r>
              <a:rPr lang="en-US">
                <a:cs typeface="Calibri Light"/>
              </a:rPr>
              <a:t>Cd ..</a:t>
            </a:r>
            <a:endParaRPr lang="en-US"/>
          </a:p>
        </p:txBody>
      </p:sp>
      <p:sp>
        <p:nvSpPr>
          <p:cNvPr id="3" name="Content Placeholder 2">
            <a:extLst>
              <a:ext uri="{FF2B5EF4-FFF2-40B4-BE49-F238E27FC236}">
                <a16:creationId xmlns:a16="http://schemas.microsoft.com/office/drawing/2014/main" id="{399E21E7-231E-4F60-A650-F627027B12BD}"/>
              </a:ext>
            </a:extLst>
          </p:cNvPr>
          <p:cNvSpPr>
            <a:spLocks noGrp="1"/>
          </p:cNvSpPr>
          <p:nvPr>
            <p:ph idx="1"/>
          </p:nvPr>
        </p:nvSpPr>
        <p:spPr/>
        <p:txBody>
          <a:bodyPr vert="horz" lIns="91440" tIns="45720" rIns="91440" bIns="45720" rtlCol="0" anchor="t">
            <a:normAutofit/>
          </a:bodyPr>
          <a:lstStyle/>
          <a:p>
            <a:r>
              <a:rPr lang="en-US">
                <a:ea typeface="+mn-lt"/>
                <a:cs typeface="+mn-lt"/>
              </a:rPr>
              <a:t>command used to change from current working directory to its parent directory</a:t>
            </a:r>
          </a:p>
          <a:p>
            <a:pPr marL="0" indent="0">
              <a:buNone/>
            </a:pPr>
            <a:endParaRPr lang="en-US">
              <a:cs typeface="Calibri"/>
            </a:endParaRPr>
          </a:p>
        </p:txBody>
      </p:sp>
      <p:pic>
        <p:nvPicPr>
          <p:cNvPr id="4" name="Picture 4" descr="A screenshot of a computer&#10;&#10;Description automatically generated">
            <a:extLst>
              <a:ext uri="{FF2B5EF4-FFF2-40B4-BE49-F238E27FC236}">
                <a16:creationId xmlns:a16="http://schemas.microsoft.com/office/drawing/2014/main" id="{E6E28992-7983-4CCF-AAF9-F2A863AB4078}"/>
              </a:ext>
            </a:extLst>
          </p:cNvPr>
          <p:cNvPicPr>
            <a:picLocks noChangeAspect="1"/>
          </p:cNvPicPr>
          <p:nvPr/>
        </p:nvPicPr>
        <p:blipFill>
          <a:blip r:embed="rId2"/>
          <a:stretch>
            <a:fillRect/>
          </a:stretch>
        </p:blipFill>
        <p:spPr>
          <a:xfrm>
            <a:off x="1045369" y="2657475"/>
            <a:ext cx="10029824" cy="3769517"/>
          </a:xfrm>
          <a:prstGeom prst="rect">
            <a:avLst/>
          </a:prstGeom>
        </p:spPr>
      </p:pic>
    </p:spTree>
    <p:extLst>
      <p:ext uri="{BB962C8B-B14F-4D97-AF65-F5344CB8AC3E}">
        <p14:creationId xmlns:p14="http://schemas.microsoft.com/office/powerpoint/2010/main" val="2040746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E48619-3B60-4A52-8317-2AEF97964C6D}"/>
              </a:ext>
            </a:extLst>
          </p:cNvPr>
          <p:cNvSpPr>
            <a:spLocks noGrp="1"/>
          </p:cNvSpPr>
          <p:nvPr>
            <p:ph type="title"/>
          </p:nvPr>
        </p:nvSpPr>
        <p:spPr>
          <a:xfrm>
            <a:off x="838200" y="585216"/>
            <a:ext cx="10515600" cy="1325563"/>
          </a:xfrm>
        </p:spPr>
        <p:txBody>
          <a:bodyPr>
            <a:normAutofit/>
          </a:bodyPr>
          <a:lstStyle/>
          <a:p>
            <a:r>
              <a:rPr lang="en-US">
                <a:solidFill>
                  <a:schemeClr val="bg1"/>
                </a:solidFill>
                <a:cs typeface="Calibri Light"/>
              </a:rPr>
              <a:t>Cd /</a:t>
            </a:r>
            <a:endParaRPr lang="en-US">
              <a:solidFill>
                <a:schemeClr val="bg1"/>
              </a:solidFill>
            </a:endParaRPr>
          </a:p>
        </p:txBody>
      </p:sp>
      <p:pic>
        <p:nvPicPr>
          <p:cNvPr id="4" name="Picture 4" descr="A screenshot of a computer&#10;&#10;Description automatically generated">
            <a:extLst>
              <a:ext uri="{FF2B5EF4-FFF2-40B4-BE49-F238E27FC236}">
                <a16:creationId xmlns:a16="http://schemas.microsoft.com/office/drawing/2014/main" id="{C97F87F3-792D-4B6E-AF75-D294DA5D1742}"/>
              </a:ext>
            </a:extLst>
          </p:cNvPr>
          <p:cNvPicPr>
            <a:picLocks noChangeAspect="1"/>
          </p:cNvPicPr>
          <p:nvPr/>
        </p:nvPicPr>
        <p:blipFill rotWithShape="1">
          <a:blip r:embed="rId2"/>
          <a:srcRect r="4159" b="-3"/>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BBE30D5E-8265-4E08-A40F-07047393D8F1}"/>
              </a:ext>
            </a:extLst>
          </p:cNvPr>
          <p:cNvSpPr>
            <a:spLocks noGrp="1"/>
          </p:cNvSpPr>
          <p:nvPr>
            <p:ph idx="1"/>
          </p:nvPr>
        </p:nvSpPr>
        <p:spPr>
          <a:xfrm>
            <a:off x="7546848" y="2516777"/>
            <a:ext cx="3803904" cy="3660185"/>
          </a:xfrm>
        </p:spPr>
        <p:txBody>
          <a:bodyPr vert="horz" lIns="91440" tIns="45720" rIns="91440" bIns="45720" rtlCol="0" anchor="ctr">
            <a:normAutofit/>
          </a:bodyPr>
          <a:lstStyle/>
          <a:p>
            <a:r>
              <a:rPr lang="en-US" sz="2200">
                <a:ea typeface="+mn-lt"/>
                <a:cs typeface="+mn-lt"/>
              </a:rPr>
              <a:t>This command </a:t>
            </a:r>
            <a:r>
              <a:rPr lang="en-US" sz="2200">
                <a:latin typeface="Consolas"/>
              </a:rPr>
              <a:t>cd /</a:t>
            </a:r>
            <a:r>
              <a:rPr lang="en-US" sz="2200">
                <a:ea typeface="+mn-lt"/>
                <a:cs typeface="+mn-lt"/>
              </a:rPr>
              <a:t> changes current working directory to the root directory</a:t>
            </a:r>
            <a:r>
              <a:rPr lang="en-US" sz="2200">
                <a:latin typeface="Calibri"/>
                <a:cs typeface="Calibri"/>
              </a:rPr>
              <a:t>.</a:t>
            </a:r>
            <a:r>
              <a:rPr lang="en-US" sz="2200">
                <a:ea typeface="+mn-lt"/>
                <a:cs typeface="+mn-lt"/>
              </a:rPr>
              <a:t>  typing </a:t>
            </a:r>
            <a:r>
              <a:rPr lang="en-US" sz="2200">
                <a:latin typeface="Consolas"/>
              </a:rPr>
              <a:t>cd /</a:t>
            </a:r>
            <a:r>
              <a:rPr lang="en-US" sz="2200">
                <a:ea typeface="+mn-lt"/>
                <a:cs typeface="+mn-lt"/>
              </a:rPr>
              <a:t> will bring the user to the root.</a:t>
            </a:r>
          </a:p>
          <a:p>
            <a:pPr marL="0" indent="0">
              <a:buNone/>
            </a:pPr>
            <a:endParaRPr lang="en-US" sz="2200">
              <a:cs typeface="Calibri"/>
            </a:endParaRPr>
          </a:p>
        </p:txBody>
      </p:sp>
    </p:spTree>
    <p:extLst>
      <p:ext uri="{BB962C8B-B14F-4D97-AF65-F5344CB8AC3E}">
        <p14:creationId xmlns:p14="http://schemas.microsoft.com/office/powerpoint/2010/main" val="33361478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40</Slides>
  <Notes>0</Notes>
  <HiddenSlides>0</HiddenSlide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PWD: PRESENT WORKING DIRECTORY</vt:lpstr>
      <vt:lpstr>Ls</vt:lpstr>
      <vt:lpstr>Ls -l</vt:lpstr>
      <vt:lpstr>Ls -a</vt:lpstr>
      <vt:lpstr>Ls -f</vt:lpstr>
      <vt:lpstr>Ls -A</vt:lpstr>
      <vt:lpstr>Cd Desktop</vt:lpstr>
      <vt:lpstr>Cd ..</vt:lpstr>
      <vt:lpstr>Cd /</vt:lpstr>
      <vt:lpstr>cat</vt:lpstr>
      <vt:lpstr>Man </vt:lpstr>
      <vt:lpstr>mkdir</vt:lpstr>
      <vt:lpstr>rmdir</vt:lpstr>
      <vt:lpstr>who</vt:lpstr>
      <vt:lpstr>date</vt:lpstr>
      <vt:lpstr>cal</vt:lpstr>
      <vt:lpstr>touch</vt:lpstr>
      <vt:lpstr>rm</vt:lpstr>
      <vt:lpstr>cp</vt:lpstr>
      <vt:lpstr>mv</vt:lpstr>
      <vt:lpstr>tac</vt:lpstr>
      <vt:lpstr>Cat a b c</vt:lpstr>
      <vt:lpstr>Cat a&gt;b</vt:lpstr>
      <vt:lpstr>Cat –b </vt:lpstr>
      <vt:lpstr>sort</vt:lpstr>
      <vt:lpstr>Mkdir -p</vt:lpstr>
      <vt:lpstr>Mkdir demo{a,b,c}</vt:lpstr>
      <vt:lpstr>Rm -rf </vt:lpstr>
      <vt:lpstr>Ls -lr</vt:lpstr>
      <vt:lpstr>Ls –l -a</vt:lpstr>
      <vt:lpstr>Ls –l –a  -r</vt:lpstr>
      <vt:lpstr>Ls -lar</vt:lpstr>
      <vt:lpstr>passwd</vt:lpstr>
      <vt:lpstr>Sudo apt install</vt:lpstr>
      <vt:lpstr>tree</vt:lpstr>
      <vt:lpstr>Tree -cd</vt:lpstr>
      <vt:lpstr>Tree  --help</vt:lpstr>
      <vt:lpstr>Tree -c</vt:lpstr>
      <vt:lpstr>Ls  --help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119</cp:revision>
  <dcterms:created xsi:type="dcterms:W3CDTF">2021-09-14T06:09:16Z</dcterms:created>
  <dcterms:modified xsi:type="dcterms:W3CDTF">2021-09-14T11:13:04Z</dcterms:modified>
</cp:coreProperties>
</file>